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91" r:id="rId3"/>
    <p:sldId id="392" r:id="rId4"/>
    <p:sldId id="393" r:id="rId5"/>
    <p:sldId id="367" r:id="rId6"/>
    <p:sldId id="370" r:id="rId7"/>
    <p:sldId id="387" r:id="rId8"/>
    <p:sldId id="389" r:id="rId9"/>
    <p:sldId id="395" r:id="rId10"/>
    <p:sldId id="401" r:id="rId11"/>
    <p:sldId id="412" r:id="rId12"/>
    <p:sldId id="409" r:id="rId13"/>
    <p:sldId id="574" r:id="rId14"/>
    <p:sldId id="582" r:id="rId15"/>
    <p:sldId id="579" r:id="rId16"/>
    <p:sldId id="712" r:id="rId17"/>
    <p:sldId id="606" r:id="rId18"/>
    <p:sldId id="607" r:id="rId19"/>
    <p:sldId id="608" r:id="rId20"/>
    <p:sldId id="609" r:id="rId21"/>
    <p:sldId id="611" r:id="rId22"/>
    <p:sldId id="612" r:id="rId23"/>
    <p:sldId id="613" r:id="rId24"/>
    <p:sldId id="614" r:id="rId25"/>
    <p:sldId id="616" r:id="rId26"/>
    <p:sldId id="783" r:id="rId27"/>
    <p:sldId id="617" r:id="rId28"/>
    <p:sldId id="619" r:id="rId29"/>
    <p:sldId id="620" r:id="rId30"/>
    <p:sldId id="621" r:id="rId31"/>
    <p:sldId id="624" r:id="rId32"/>
    <p:sldId id="627" r:id="rId33"/>
    <p:sldId id="628" r:id="rId34"/>
    <p:sldId id="629" r:id="rId35"/>
    <p:sldId id="630" r:id="rId36"/>
    <p:sldId id="631" r:id="rId37"/>
    <p:sldId id="642" r:id="rId38"/>
    <p:sldId id="643" r:id="rId39"/>
    <p:sldId id="644" r:id="rId40"/>
    <p:sldId id="646" r:id="rId41"/>
    <p:sldId id="632" r:id="rId42"/>
    <p:sldId id="633" r:id="rId43"/>
    <p:sldId id="636" r:id="rId44"/>
    <p:sldId id="637" r:id="rId45"/>
    <p:sldId id="781" r:id="rId46"/>
    <p:sldId id="649" r:id="rId47"/>
    <p:sldId id="650" r:id="rId48"/>
    <p:sldId id="651" r:id="rId49"/>
    <p:sldId id="653" r:id="rId50"/>
    <p:sldId id="759" r:id="rId51"/>
    <p:sldId id="655" r:id="rId52"/>
    <p:sldId id="641" r:id="rId53"/>
    <p:sldId id="657" r:id="rId54"/>
    <p:sldId id="638" r:id="rId55"/>
    <p:sldId id="639" r:id="rId56"/>
    <p:sldId id="658" r:id="rId57"/>
    <p:sldId id="659" r:id="rId58"/>
    <p:sldId id="660" r:id="rId59"/>
    <p:sldId id="661" r:id="rId60"/>
    <p:sldId id="662" r:id="rId61"/>
    <p:sldId id="669" r:id="rId62"/>
    <p:sldId id="665" r:id="rId63"/>
    <p:sldId id="666" r:id="rId64"/>
    <p:sldId id="667" r:id="rId65"/>
    <p:sldId id="668" r:id="rId66"/>
    <p:sldId id="671" r:id="rId67"/>
    <p:sldId id="778" r:id="rId68"/>
    <p:sldId id="782" r:id="rId69"/>
    <p:sldId id="67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D49"/>
    <a:srgbClr val="0D1C40"/>
    <a:srgbClr val="1F2764"/>
    <a:srgbClr val="0F1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47" autoAdjust="0"/>
    <p:restoredTop sz="94660"/>
  </p:normalViewPr>
  <p:slideViewPr>
    <p:cSldViewPr snapToGrid="0">
      <p:cViewPr varScale="1">
        <p:scale>
          <a:sx n="35" d="100"/>
          <a:sy n="35" d="100"/>
        </p:scale>
        <p:origin x="45" y="1341"/>
      </p:cViewPr>
      <p:guideLst/>
    </p:cSldViewPr>
  </p:slideViewPr>
  <p:notesTextViewPr>
    <p:cViewPr>
      <p:scale>
        <a:sx n="1" d="1"/>
        <a:sy n="1" d="1"/>
      </p:scale>
      <p:origin x="0" y="0"/>
    </p:cViewPr>
  </p:notesTextViewPr>
  <p:sorterViewPr>
    <p:cViewPr>
      <p:scale>
        <a:sx n="100" d="100"/>
        <a:sy n="100" d="100"/>
      </p:scale>
      <p:origin x="0" y="-31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A3038-196E-4FBB-9E5F-50D6EC506180}" type="datetimeFigureOut">
              <a:rPr lang="en-AU" smtClean="0"/>
              <a:t>23/01/2026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49CC4-7271-47DA-A50A-B6CC63260096}" type="slidenum">
              <a:rPr lang="en-AU" smtClean="0"/>
              <a:t>‹#›</a:t>
            </a:fld>
            <a:endParaRPr lang="en-AU"/>
          </a:p>
        </p:txBody>
      </p:sp>
    </p:spTree>
    <p:extLst>
      <p:ext uri="{BB962C8B-B14F-4D97-AF65-F5344CB8AC3E}">
        <p14:creationId xmlns:p14="http://schemas.microsoft.com/office/powerpoint/2010/main" val="234809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16132-7872-46CA-A5E8-8E4F59F1D522}" type="slidenum">
              <a:rPr lang="en-AU" smtClean="0"/>
              <a:pPr fontAlgn="base">
                <a:spcBef>
                  <a:spcPct val="0"/>
                </a:spcBef>
                <a:spcAft>
                  <a:spcPct val="0"/>
                </a:spcAft>
                <a:defRPr/>
              </a:pPr>
              <a:t>2</a:t>
            </a:fld>
            <a:endParaRPr lang="en-AU"/>
          </a:p>
        </p:txBody>
      </p:sp>
    </p:spTree>
    <p:extLst>
      <p:ext uri="{BB962C8B-B14F-4D97-AF65-F5344CB8AC3E}">
        <p14:creationId xmlns:p14="http://schemas.microsoft.com/office/powerpoint/2010/main" val="320463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2BD9EA-931D-49CD-99B4-90E244035920}" type="slidenum">
              <a:rPr lang="en-AU" smtClean="0"/>
              <a:pPr fontAlgn="base">
                <a:spcBef>
                  <a:spcPct val="0"/>
                </a:spcBef>
                <a:spcAft>
                  <a:spcPct val="0"/>
                </a:spcAft>
                <a:defRPr/>
              </a:pPr>
              <a:t>11</a:t>
            </a:fld>
            <a:endParaRPr lang="en-AU"/>
          </a:p>
        </p:txBody>
      </p:sp>
    </p:spTree>
    <p:extLst>
      <p:ext uri="{BB962C8B-B14F-4D97-AF65-F5344CB8AC3E}">
        <p14:creationId xmlns:p14="http://schemas.microsoft.com/office/powerpoint/2010/main" val="401588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2BD9EA-931D-49CD-99B4-90E244035920}" type="slidenum">
              <a:rPr lang="en-AU" smtClean="0"/>
              <a:pPr fontAlgn="base">
                <a:spcBef>
                  <a:spcPct val="0"/>
                </a:spcBef>
                <a:spcAft>
                  <a:spcPct val="0"/>
                </a:spcAft>
                <a:defRPr/>
              </a:pPr>
              <a:t>12</a:t>
            </a:fld>
            <a:endParaRPr lang="en-AU"/>
          </a:p>
        </p:txBody>
      </p:sp>
    </p:spTree>
    <p:extLst>
      <p:ext uri="{BB962C8B-B14F-4D97-AF65-F5344CB8AC3E}">
        <p14:creationId xmlns:p14="http://schemas.microsoft.com/office/powerpoint/2010/main" val="68056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4C7C8F-9A26-4778-A332-174BADE643BB}" type="slidenum">
              <a:rPr lang="en-AU" smtClean="0"/>
              <a:pPr fontAlgn="base">
                <a:spcBef>
                  <a:spcPct val="0"/>
                </a:spcBef>
                <a:spcAft>
                  <a:spcPct val="0"/>
                </a:spcAft>
                <a:defRPr/>
              </a:pPr>
              <a:t>69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16132-7872-46CA-A5E8-8E4F59F1D522}" type="slidenum">
              <a:rPr lang="en-AU" smtClean="0"/>
              <a:pPr fontAlgn="base">
                <a:spcBef>
                  <a:spcPct val="0"/>
                </a:spcBef>
                <a:spcAft>
                  <a:spcPct val="0"/>
                </a:spcAft>
                <a:defRPr/>
              </a:pPr>
              <a:t>3</a:t>
            </a:fld>
            <a:endParaRPr lang="en-AU"/>
          </a:p>
        </p:txBody>
      </p:sp>
    </p:spTree>
    <p:extLst>
      <p:ext uri="{BB962C8B-B14F-4D97-AF65-F5344CB8AC3E}">
        <p14:creationId xmlns:p14="http://schemas.microsoft.com/office/powerpoint/2010/main" val="33745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8733CFB-8E66-404F-B342-623789012F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7467B5F-A6AE-4319-B115-25BFCB5A2E9D}" type="slidenum">
              <a:rPr lang="en-US" altLang="en-US">
                <a:latin typeface="Arial" panose="020B0604020202020204" pitchFamily="34" charset="0"/>
              </a:rPr>
              <a:pPr eaLnBrk="1" hangingPunct="1"/>
              <a:t>4</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2706FEB6-6F37-468C-9789-F50096A50AAB}"/>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2A69A94-0AAF-401E-97DC-B552D705F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final message is spelled out in Revelation 14:6-12</a:t>
            </a:r>
          </a:p>
          <a:p>
            <a:pPr eaLnBrk="1" hangingPunct="1"/>
            <a:r>
              <a:rPr lang="en-US" altLang="en-US">
                <a:latin typeface="Arial" panose="020B0604020202020204" pitchFamily="34" charset="0"/>
                <a:cs typeface="Arial" panose="020B0604020202020204" pitchFamily="34" charset="0"/>
              </a:rPr>
              <a:t>Tonight we will focus on the first message and see what we can learn.</a:t>
            </a:r>
          </a:p>
          <a:p>
            <a:pPr eaLnBrk="1" hangingPunct="1"/>
            <a:r>
              <a:rPr lang="en-US" altLang="en-US">
                <a:latin typeface="Arial" panose="020B0604020202020204" pitchFamily="34" charset="0"/>
                <a:cs typeface="Arial" panose="020B0604020202020204" pitchFamily="34" charset="0"/>
              </a:rPr>
              <a:t>These three messages build on each other so we will take it one step at a time.</a:t>
            </a:r>
          </a:p>
          <a:p>
            <a:pPr eaLnBrk="1" hangingPunct="1"/>
            <a:r>
              <a:rPr lang="en-US" altLang="en-US">
                <a:latin typeface="Arial" panose="020B0604020202020204" pitchFamily="34" charset="0"/>
                <a:cs typeface="Arial" panose="020B0604020202020204" pitchFamily="34" charset="0"/>
              </a:rPr>
              <a:t>We will allow the Bible to explain itself for us.</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05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16132-7872-46CA-A5E8-8E4F59F1D522}" type="slidenum">
              <a:rPr lang="en-AU" smtClean="0"/>
              <a:pPr fontAlgn="base">
                <a:spcBef>
                  <a:spcPct val="0"/>
                </a:spcBef>
                <a:spcAft>
                  <a:spcPct val="0"/>
                </a:spcAft>
                <a:defRPr/>
              </a:pPr>
              <a:t>5</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This is the god of today’s Jezebel!</a:t>
            </a:r>
          </a:p>
          <a:p>
            <a:pPr eaLnBrk="1" hangingPunct="1">
              <a:spcBef>
                <a:spcPct val="0"/>
              </a:spcBef>
            </a:pPr>
            <a:r>
              <a:rPr lang="en-AU"/>
              <a:t>Did history repeat itself? We saw that christians have committed fornication with the women?</a:t>
            </a:r>
          </a:p>
          <a:p>
            <a:pPr eaLnBrk="1" hangingPunct="1">
              <a:spcBef>
                <a:spcPct val="0"/>
              </a:spcBef>
            </a:pPr>
            <a:r>
              <a:rPr lang="en-AU"/>
              <a:t>The question is are they worshiping her god (like Ahab)?</a:t>
            </a:r>
          </a:p>
          <a:p>
            <a:pPr eaLnBrk="1" hangingPunct="1">
              <a:spcBef>
                <a:spcPct val="0"/>
              </a:spcBef>
            </a:pPr>
            <a:endParaRPr lang="en-AU"/>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F1E8A2-5D45-4653-B009-343957FEA864}" type="slidenum">
              <a:rPr lang="en-AU" smtClean="0"/>
              <a:pPr fontAlgn="base">
                <a:spcBef>
                  <a:spcPct val="0"/>
                </a:spcBef>
                <a:spcAft>
                  <a:spcPct val="0"/>
                </a:spcAft>
                <a:defRPr/>
              </a:pPr>
              <a:t>6</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16132-7872-46CA-A5E8-8E4F59F1D522}" type="slidenum">
              <a:rPr lang="en-AU" smtClean="0"/>
              <a:pPr fontAlgn="base">
                <a:spcBef>
                  <a:spcPct val="0"/>
                </a:spcBef>
                <a:spcAft>
                  <a:spcPct val="0"/>
                </a:spcAft>
                <a:defRPr/>
              </a:pPr>
              <a:t>7</a:t>
            </a:fld>
            <a:endParaRPr lang="en-AU"/>
          </a:p>
        </p:txBody>
      </p:sp>
    </p:spTree>
    <p:extLst>
      <p:ext uri="{BB962C8B-B14F-4D97-AF65-F5344CB8AC3E}">
        <p14:creationId xmlns:p14="http://schemas.microsoft.com/office/powerpoint/2010/main" val="166731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2BD9EA-931D-49CD-99B4-90E244035920}" type="slidenum">
              <a:rPr lang="en-AU" smtClean="0"/>
              <a:pPr fontAlgn="base">
                <a:spcBef>
                  <a:spcPct val="0"/>
                </a:spcBef>
                <a:spcAft>
                  <a:spcPct val="0"/>
                </a:spcAft>
                <a:defRPr/>
              </a:pPr>
              <a:t>8</a:t>
            </a:fld>
            <a:endParaRPr lang="en-AU"/>
          </a:p>
        </p:txBody>
      </p:sp>
    </p:spTree>
    <p:extLst>
      <p:ext uri="{BB962C8B-B14F-4D97-AF65-F5344CB8AC3E}">
        <p14:creationId xmlns:p14="http://schemas.microsoft.com/office/powerpoint/2010/main" val="160106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2BD9EA-931D-49CD-99B4-90E244035920}" type="slidenum">
              <a:rPr lang="en-AU" smtClean="0"/>
              <a:pPr fontAlgn="base">
                <a:spcBef>
                  <a:spcPct val="0"/>
                </a:spcBef>
                <a:spcAft>
                  <a:spcPct val="0"/>
                </a:spcAft>
                <a:defRPr/>
              </a:pPr>
              <a:t>9</a:t>
            </a:fld>
            <a:endParaRPr lang="en-AU"/>
          </a:p>
        </p:txBody>
      </p:sp>
    </p:spTree>
    <p:extLst>
      <p:ext uri="{BB962C8B-B14F-4D97-AF65-F5344CB8AC3E}">
        <p14:creationId xmlns:p14="http://schemas.microsoft.com/office/powerpoint/2010/main" val="293651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2BD9EA-931D-49CD-99B4-90E244035920}" type="slidenum">
              <a:rPr lang="en-AU" smtClean="0"/>
              <a:pPr fontAlgn="base">
                <a:spcBef>
                  <a:spcPct val="0"/>
                </a:spcBef>
                <a:spcAft>
                  <a:spcPct val="0"/>
                </a:spcAft>
                <a:defRPr/>
              </a:pPr>
              <a:t>10</a:t>
            </a:fld>
            <a:endParaRPr lang="en-AU"/>
          </a:p>
        </p:txBody>
      </p:sp>
    </p:spTree>
    <p:extLst>
      <p:ext uri="{BB962C8B-B14F-4D97-AF65-F5344CB8AC3E}">
        <p14:creationId xmlns:p14="http://schemas.microsoft.com/office/powerpoint/2010/main" val="378481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2A90-947B-4B23-98C3-631401ADD1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CB4BB08-EC06-4835-A825-CA584F9386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CFB9EB1-12C5-4356-9F16-367048610CCA}"/>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D55FBCC7-98E3-45FB-959B-B010C8F13EB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B4D8FA-8AC1-4C89-AEE3-8040AF510DF6}"/>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744811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2280-AA0A-4773-AA89-0B3BA7EA35A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61134E-FFD9-46A4-8392-6BF3DCAFCA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59F9A6-FA96-46DB-9781-B8DBBEC60C8D}"/>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36E14BF1-A94F-44D5-B93C-6A8CCC8E50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4A227F-B9EB-422E-9E92-EF4A28C9AD66}"/>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136269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A6A02-262C-4843-8C3F-CC8C9E822E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C2D71E1-56D5-4EA4-870F-3ED528D0FD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3E3658-9E13-47C9-A1A0-49F6E3E4CD41}"/>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5071E170-4F0F-40D2-A225-69AEAD838E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F7EC1E-AD67-4575-83D6-FF689307DCED}"/>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3148659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3359D5C-D98D-4867-B99D-90B9D1403647}" type="datetimeFigureOut">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C20471-0ADB-46D8-9ECB-542325B62D48}" type="slidenum">
              <a:rPr lang="en-AU" smtClean="0"/>
              <a:t>‹#›</a:t>
            </a:fld>
            <a:endParaRPr lang="en-AU"/>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492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949A-35AD-449E-95E4-65BF340CBC1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66CFCF-281E-4280-B9AD-BE8DF45EDC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21F8A2-5B2F-4DFC-B89A-A4706E1DC0A9}"/>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AB97D680-ABF7-457E-8BE6-D16CF356CAF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E473BC-EAED-4D85-90E3-99356FB4C4FC}"/>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3273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E49E-3F3B-4940-B7C9-5558223464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4D51986-DA73-410C-A4A2-5D3C51ACB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62FCE8-3BBE-4312-933E-716BE1037918}"/>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CB5CBD5D-46E6-4B7C-A33F-9DB7E079137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2DBB5A-8ECE-419B-A5D9-C400F28D4BFF}"/>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145496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7327-6FB9-4364-87BC-B2C83B44A67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7A7EA70-E3DD-4B3D-B3A8-868F085DA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9C677E3-B435-4FB3-BBB3-0200BB4ADF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CF03431-0CC6-4055-92E2-B87353777688}"/>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6" name="Footer Placeholder 5">
            <a:extLst>
              <a:ext uri="{FF2B5EF4-FFF2-40B4-BE49-F238E27FC236}">
                <a16:creationId xmlns:a16="http://schemas.microsoft.com/office/drawing/2014/main" id="{A619A5CA-17CC-4ACF-8E32-B8AC7CC21EF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0D445EC-E641-4828-99C5-272FA09A7908}"/>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174841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4506-FE3D-4DB7-A4B2-18D5275EF7D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2FFFBE3-0C57-4257-99E5-70DF7E089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C98CFC-7819-40CE-9B4D-D6F2A6D101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4BEC18B-C1B6-4312-AA07-294CCC770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70DB1B-371A-4591-BBAE-0FC7B41240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D1E4822-99A8-4FAE-BB65-E3841FA57DBE}"/>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8" name="Footer Placeholder 7">
            <a:extLst>
              <a:ext uri="{FF2B5EF4-FFF2-40B4-BE49-F238E27FC236}">
                <a16:creationId xmlns:a16="http://schemas.microsoft.com/office/drawing/2014/main" id="{152C8FE0-81CC-473A-AD54-EBA5C6962C8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A4BEABB-68A4-44E5-93A3-EA3EA99D0A81}"/>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412801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0D74-6D0A-4649-9277-11D4243B176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7D0E0F-D304-4304-9348-889A29AC24C0}"/>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4" name="Footer Placeholder 3">
            <a:extLst>
              <a:ext uri="{FF2B5EF4-FFF2-40B4-BE49-F238E27FC236}">
                <a16:creationId xmlns:a16="http://schemas.microsoft.com/office/drawing/2014/main" id="{C3EA971C-E111-45D0-946A-A757407E4EF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B56CE5E-FC0B-41A1-BE2B-EB72AD41828D}"/>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229960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737FA-FD0B-46EB-AA05-4FD91372E8B7}"/>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3" name="Footer Placeholder 2">
            <a:extLst>
              <a:ext uri="{FF2B5EF4-FFF2-40B4-BE49-F238E27FC236}">
                <a16:creationId xmlns:a16="http://schemas.microsoft.com/office/drawing/2014/main" id="{08A88A29-2E4C-41BC-8798-AAD1176967C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BCFC33C-E449-45A7-B45C-D7BE434E318D}"/>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365090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2B08-D78F-43CB-B331-86C43BFDD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106789E-C563-4C1A-BBAE-4AFD15337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70713D4-3D75-4742-A5A2-46DD8D58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9240F4-F494-492F-9B03-DB113DC8FC8B}"/>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6" name="Footer Placeholder 5">
            <a:extLst>
              <a:ext uri="{FF2B5EF4-FFF2-40B4-BE49-F238E27FC236}">
                <a16:creationId xmlns:a16="http://schemas.microsoft.com/office/drawing/2014/main" id="{9BF78AA5-B238-4A1B-A8DB-14158A1DD9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01C026D-1021-4B7E-82CA-054E09ACC1A5}"/>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108613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7356-7B68-4BD6-8E37-39D6AD53C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31DE47-4365-4491-A2B7-849037D6B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9C52D3E-3D80-4F6A-93A6-0940BE8AC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A3DB88-AC46-475E-8235-37D026041E74}"/>
              </a:ext>
            </a:extLst>
          </p:cNvPr>
          <p:cNvSpPr>
            <a:spLocks noGrp="1"/>
          </p:cNvSpPr>
          <p:nvPr>
            <p:ph type="dt" sz="half" idx="10"/>
          </p:nvPr>
        </p:nvSpPr>
        <p:spPr/>
        <p:txBody>
          <a:bodyPr/>
          <a:lstStyle/>
          <a:p>
            <a:fld id="{23FDCB88-AA5B-4C5D-90DD-C797D3343744}" type="datetimeFigureOut">
              <a:rPr lang="en-AU" smtClean="0"/>
              <a:t>23/01/2026</a:t>
            </a:fld>
            <a:endParaRPr lang="en-AU"/>
          </a:p>
        </p:txBody>
      </p:sp>
      <p:sp>
        <p:nvSpPr>
          <p:cNvPr id="6" name="Footer Placeholder 5">
            <a:extLst>
              <a:ext uri="{FF2B5EF4-FFF2-40B4-BE49-F238E27FC236}">
                <a16:creationId xmlns:a16="http://schemas.microsoft.com/office/drawing/2014/main" id="{E5BA4F70-4534-43A8-9BF1-C3F31EDAF3D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A4CE004-329D-43F5-824F-D1F42A5A5824}"/>
              </a:ext>
            </a:extLst>
          </p:cNvPr>
          <p:cNvSpPr>
            <a:spLocks noGrp="1"/>
          </p:cNvSpPr>
          <p:nvPr>
            <p:ph type="sldNum" sz="quarter" idx="12"/>
          </p:nvPr>
        </p:nvSpPr>
        <p:spPr/>
        <p:txBody>
          <a:bodyPr/>
          <a:lstStyle/>
          <a:p>
            <a:fld id="{EBF79EB0-E3F9-4876-9440-7602838B7064}" type="slidenum">
              <a:rPr lang="en-AU" smtClean="0"/>
              <a:t>‹#›</a:t>
            </a:fld>
            <a:endParaRPr lang="en-AU"/>
          </a:p>
        </p:txBody>
      </p:sp>
    </p:spTree>
    <p:extLst>
      <p:ext uri="{BB962C8B-B14F-4D97-AF65-F5344CB8AC3E}">
        <p14:creationId xmlns:p14="http://schemas.microsoft.com/office/powerpoint/2010/main" val="222306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6DCDC1-A1AD-4919-AB6C-C9DFDF0B6E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9EEA296-9294-4E96-9D2F-32B0F4DA5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219CA2EF-9738-4A0B-97B8-CC34A6DBF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DCB88-AA5B-4C5D-90DD-C797D3343744}" type="datetimeFigureOut">
              <a:rPr lang="en-AU" smtClean="0"/>
              <a:t>23/01/2026</a:t>
            </a:fld>
            <a:endParaRPr lang="en-AU"/>
          </a:p>
        </p:txBody>
      </p:sp>
      <p:sp>
        <p:nvSpPr>
          <p:cNvPr id="5" name="Footer Placeholder 4">
            <a:extLst>
              <a:ext uri="{FF2B5EF4-FFF2-40B4-BE49-F238E27FC236}">
                <a16:creationId xmlns:a16="http://schemas.microsoft.com/office/drawing/2014/main" id="{E074F647-1398-40D0-8AF3-91F73C5F6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A1DF9E2-32EB-4453-A209-BA79BAA66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79EB0-E3F9-4876-9440-7602838B7064}" type="slidenum">
              <a:rPr lang="en-AU" smtClean="0"/>
              <a:t>‹#›</a:t>
            </a:fld>
            <a:endParaRPr lang="en-AU"/>
          </a:p>
        </p:txBody>
      </p:sp>
    </p:spTree>
    <p:extLst>
      <p:ext uri="{BB962C8B-B14F-4D97-AF65-F5344CB8AC3E}">
        <p14:creationId xmlns:p14="http://schemas.microsoft.com/office/powerpoint/2010/main" val="3158155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dventist.org/belief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1D49"/>
        </a:solidFill>
        <a:effectLst/>
      </p:bgPr>
    </p:bg>
    <p:spTree>
      <p:nvGrpSpPr>
        <p:cNvPr id="1" name=""/>
        <p:cNvGrpSpPr/>
        <p:nvPr/>
      </p:nvGrpSpPr>
      <p:grpSpPr>
        <a:xfrm>
          <a:off x="0" y="0"/>
          <a:ext cx="0" cy="0"/>
          <a:chOff x="0" y="0"/>
          <a:chExt cx="0" cy="0"/>
        </a:xfrm>
      </p:grpSpPr>
      <p:pic>
        <p:nvPicPr>
          <p:cNvPr id="91140" name="Picture 4" descr="The Three Angels Message | The Christian Advocate">
            <a:extLst>
              <a:ext uri="{FF2B5EF4-FFF2-40B4-BE49-F238E27FC236}">
                <a16:creationId xmlns:a16="http://schemas.microsoft.com/office/drawing/2014/main" id="{7F99E60B-3A29-437E-A54A-525476207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 y="1454467"/>
            <a:ext cx="9606279" cy="54035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071C7A-8402-40BE-BE66-B04BBEEE6D9E}"/>
              </a:ext>
            </a:extLst>
          </p:cNvPr>
          <p:cNvSpPr>
            <a:spLocks noGrp="1"/>
          </p:cNvSpPr>
          <p:nvPr>
            <p:ph type="ctrTitle"/>
          </p:nvPr>
        </p:nvSpPr>
        <p:spPr>
          <a:xfrm>
            <a:off x="0" y="-76200"/>
            <a:ext cx="12192000" cy="1554480"/>
          </a:xfrm>
          <a:solidFill>
            <a:srgbClr val="0D1C40"/>
          </a:solidFill>
        </p:spPr>
        <p:txBody>
          <a:bodyPr>
            <a:normAutofit/>
          </a:bodyPr>
          <a:lstStyle/>
          <a:p>
            <a:r>
              <a:rPr lang="en-US" sz="9600" dirty="0">
                <a:solidFill>
                  <a:srgbClr val="FFFF00"/>
                </a:solidFill>
              </a:rPr>
              <a:t>God’s Final Warning!</a:t>
            </a:r>
            <a:endParaRPr lang="en-AU" sz="9600" dirty="0">
              <a:solidFill>
                <a:srgbClr val="FFFF00"/>
              </a:solidFill>
            </a:endParaRPr>
          </a:p>
        </p:txBody>
      </p:sp>
    </p:spTree>
    <p:extLst>
      <p:ext uri="{BB962C8B-B14F-4D97-AF65-F5344CB8AC3E}">
        <p14:creationId xmlns:p14="http://schemas.microsoft.com/office/powerpoint/2010/main" val="3240596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639EA-00E6-47A8-9793-FD41E3FCBE52}"/>
              </a:ext>
            </a:extLst>
          </p:cNvPr>
          <p:cNvSpPr txBox="1"/>
          <p:nvPr/>
        </p:nvSpPr>
        <p:spPr>
          <a:xfrm>
            <a:off x="488009" y="938313"/>
            <a:ext cx="7481948" cy="4031873"/>
          </a:xfrm>
          <a:prstGeom prst="rect">
            <a:avLst/>
          </a:prstGeom>
          <a:noFill/>
        </p:spPr>
        <p:txBody>
          <a:bodyPr wrap="square" rtlCol="0">
            <a:spAutoFit/>
          </a:bodyPr>
          <a:lstStyle/>
          <a:p>
            <a:r>
              <a:rPr lang="en-US" sz="3200" b="1" dirty="0">
                <a:solidFill>
                  <a:srgbClr val="FFFF00"/>
                </a:solidFill>
              </a:rPr>
              <a:t>How Many Gods?</a:t>
            </a:r>
          </a:p>
          <a:p>
            <a:pPr lvl="0"/>
            <a:endParaRPr lang="en-AU" sz="3200" dirty="0">
              <a:solidFill>
                <a:schemeClr val="bg1"/>
              </a:solidFill>
            </a:endParaRPr>
          </a:p>
          <a:p>
            <a:pPr lvl="0"/>
            <a:r>
              <a:rPr lang="en-GB" sz="3200" dirty="0">
                <a:solidFill>
                  <a:schemeClr val="bg1"/>
                </a:solidFill>
              </a:rPr>
              <a:t>1 Timothy 2:5 </a:t>
            </a:r>
          </a:p>
          <a:p>
            <a:pPr lvl="0"/>
            <a:endParaRPr lang="en-GB" sz="3200" dirty="0">
              <a:solidFill>
                <a:schemeClr val="bg1"/>
              </a:solidFill>
            </a:endParaRPr>
          </a:p>
          <a:p>
            <a:pPr lvl="0"/>
            <a:r>
              <a:rPr lang="en-GB" sz="3200" dirty="0">
                <a:solidFill>
                  <a:schemeClr val="bg1"/>
                </a:solidFill>
              </a:rPr>
              <a:t>For there is </a:t>
            </a:r>
            <a:r>
              <a:rPr lang="en-GB" sz="3200" dirty="0">
                <a:solidFill>
                  <a:srgbClr val="FFFF00"/>
                </a:solidFill>
              </a:rPr>
              <a:t>one</a:t>
            </a:r>
            <a:r>
              <a:rPr lang="en-GB" sz="3200" dirty="0">
                <a:solidFill>
                  <a:schemeClr val="bg1"/>
                </a:solidFill>
              </a:rPr>
              <a:t> God, and one mediator between God and men, the man Christ Jesus; </a:t>
            </a:r>
            <a:endParaRPr lang="en-AU" sz="3200" dirty="0">
              <a:solidFill>
                <a:schemeClr val="bg1"/>
              </a:solidFill>
            </a:endParaRPr>
          </a:p>
          <a:p>
            <a:r>
              <a:rPr lang="en-GB" sz="3200" dirty="0">
                <a:solidFill>
                  <a:schemeClr val="bg1"/>
                </a:solidFill>
              </a:rPr>
              <a:t> </a:t>
            </a:r>
            <a:endParaRPr lang="en-AU" sz="3200" dirty="0">
              <a:solidFill>
                <a:schemeClr val="bg1"/>
              </a:solidFill>
            </a:endParaRPr>
          </a:p>
        </p:txBody>
      </p:sp>
      <p:pic>
        <p:nvPicPr>
          <p:cNvPr id="4" name="Picture 2" descr="The Bible is not the WORD but testifies of Him » Christian Truth Center">
            <a:extLst>
              <a:ext uri="{FF2B5EF4-FFF2-40B4-BE49-F238E27FC236}">
                <a16:creationId xmlns:a16="http://schemas.microsoft.com/office/drawing/2014/main" id="{EACDBE07-C6D8-4ECE-8357-B03D445E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9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639EA-00E6-47A8-9793-FD41E3FCBE52}"/>
              </a:ext>
            </a:extLst>
          </p:cNvPr>
          <p:cNvSpPr txBox="1"/>
          <p:nvPr/>
        </p:nvSpPr>
        <p:spPr>
          <a:xfrm>
            <a:off x="488008" y="2151727"/>
            <a:ext cx="7093199" cy="2062103"/>
          </a:xfrm>
          <a:prstGeom prst="rect">
            <a:avLst/>
          </a:prstGeom>
          <a:noFill/>
        </p:spPr>
        <p:txBody>
          <a:bodyPr wrap="square" rtlCol="0">
            <a:spAutoFit/>
          </a:bodyPr>
          <a:lstStyle/>
          <a:p>
            <a:r>
              <a:rPr lang="en-GB" sz="3200" dirty="0">
                <a:solidFill>
                  <a:schemeClr val="bg1"/>
                </a:solidFill>
              </a:rPr>
              <a:t>John 17:3</a:t>
            </a:r>
          </a:p>
          <a:p>
            <a:r>
              <a:rPr lang="en-GB" sz="3200" dirty="0">
                <a:solidFill>
                  <a:schemeClr val="bg1"/>
                </a:solidFill>
              </a:rPr>
              <a:t>And this is life eternal, that they might know </a:t>
            </a:r>
            <a:r>
              <a:rPr lang="en-GB" sz="3200" b="1" dirty="0">
                <a:solidFill>
                  <a:srgbClr val="FFFF00"/>
                </a:solidFill>
              </a:rPr>
              <a:t>thee</a:t>
            </a:r>
            <a:r>
              <a:rPr lang="en-GB" sz="3200" b="1" dirty="0">
                <a:solidFill>
                  <a:schemeClr val="bg1"/>
                </a:solidFill>
              </a:rPr>
              <a:t> </a:t>
            </a:r>
            <a:r>
              <a:rPr lang="en-GB" sz="3200" b="1" dirty="0">
                <a:solidFill>
                  <a:srgbClr val="FFFF00"/>
                </a:solidFill>
              </a:rPr>
              <a:t>the only true God</a:t>
            </a:r>
            <a:r>
              <a:rPr lang="en-GB" sz="3200" dirty="0">
                <a:solidFill>
                  <a:schemeClr val="bg1"/>
                </a:solidFill>
              </a:rPr>
              <a:t>, and Jesus Christ, whom thou hast sent.    </a:t>
            </a:r>
            <a:endParaRPr lang="en-AU" sz="3200" dirty="0">
              <a:solidFill>
                <a:schemeClr val="bg1"/>
              </a:solidFill>
            </a:endParaRPr>
          </a:p>
        </p:txBody>
      </p:sp>
      <p:pic>
        <p:nvPicPr>
          <p:cNvPr id="4" name="Picture 2" descr="The Bible is not the WORD but testifies of Him » Christian Truth Center">
            <a:extLst>
              <a:ext uri="{FF2B5EF4-FFF2-40B4-BE49-F238E27FC236}">
                <a16:creationId xmlns:a16="http://schemas.microsoft.com/office/drawing/2014/main" id="{EACDBE07-C6D8-4ECE-8357-B03D445E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C97758D9-0267-4895-8997-781F55D0E276}"/>
              </a:ext>
            </a:extLst>
          </p:cNvPr>
          <p:cNvSpPr txBox="1">
            <a:spLocks noChangeArrowheads="1"/>
          </p:cNvSpPr>
          <p:nvPr/>
        </p:nvSpPr>
        <p:spPr bwMode="auto">
          <a:xfrm>
            <a:off x="593557" y="172954"/>
            <a:ext cx="107059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is the Only True God?</a:t>
            </a:r>
          </a:p>
        </p:txBody>
      </p:sp>
    </p:spTree>
    <p:extLst>
      <p:ext uri="{BB962C8B-B14F-4D97-AF65-F5344CB8AC3E}">
        <p14:creationId xmlns:p14="http://schemas.microsoft.com/office/powerpoint/2010/main" val="163649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22E474B2-4DD3-4BF5-A122-6F061897351A}"/>
              </a:ext>
            </a:extLst>
          </p:cNvPr>
          <p:cNvSpPr txBox="1">
            <a:spLocks noChangeArrowheads="1"/>
          </p:cNvSpPr>
          <p:nvPr/>
        </p:nvSpPr>
        <p:spPr bwMode="auto">
          <a:xfrm>
            <a:off x="250825" y="1196975"/>
            <a:ext cx="7176670" cy="4708981"/>
          </a:xfrm>
          <a:prstGeom prst="rect">
            <a:avLst/>
          </a:prstGeom>
          <a:noFill/>
          <a:ln w="9525">
            <a:noFill/>
            <a:miter lim="800000"/>
            <a:headEnd/>
            <a:tailEnd/>
          </a:ln>
          <a:effectLst/>
        </p:spPr>
        <p:txBody>
          <a:bodyPr wrap="square">
            <a:spAutoFit/>
          </a:bodyPr>
          <a:lstStyle/>
          <a:p>
            <a:pPr>
              <a:spcBef>
                <a:spcPct val="50000"/>
              </a:spcBef>
              <a:defRPr/>
            </a:pPr>
            <a:r>
              <a:rPr lang="en-US" sz="4000" dirty="0">
                <a:solidFill>
                  <a:schemeClr val="bg1"/>
                </a:solidFill>
                <a:cs typeface="Arial" charset="0"/>
              </a:rPr>
              <a:t>John 4:23 </a:t>
            </a:r>
          </a:p>
          <a:p>
            <a:pPr>
              <a:spcBef>
                <a:spcPct val="50000"/>
              </a:spcBef>
              <a:defRPr/>
            </a:pPr>
            <a:r>
              <a:rPr lang="en-US" sz="4000" dirty="0">
                <a:solidFill>
                  <a:schemeClr val="bg1"/>
                </a:solidFill>
                <a:cs typeface="Arial" charset="0"/>
              </a:rPr>
              <a:t>But the hour cometh, and now is, when the true worshippers shall </a:t>
            </a:r>
            <a:r>
              <a:rPr lang="en-US" sz="4000" dirty="0">
                <a:solidFill>
                  <a:schemeClr val="bg1"/>
                </a:solidFill>
                <a:effectLst>
                  <a:outerShdw blurRad="38100" dist="38100" dir="2700000" algn="tl">
                    <a:srgbClr val="000000"/>
                  </a:outerShdw>
                </a:effectLst>
                <a:cs typeface="Arial" charset="0"/>
              </a:rPr>
              <a:t>worship the </a:t>
            </a:r>
            <a:r>
              <a:rPr lang="en-US" sz="4000" dirty="0">
                <a:solidFill>
                  <a:srgbClr val="FFFF00"/>
                </a:solidFill>
                <a:effectLst>
                  <a:outerShdw blurRad="38100" dist="38100" dir="2700000" algn="tl">
                    <a:srgbClr val="000000"/>
                  </a:outerShdw>
                </a:effectLst>
                <a:cs typeface="Arial" charset="0"/>
              </a:rPr>
              <a:t>Father</a:t>
            </a:r>
            <a:r>
              <a:rPr lang="en-US" sz="4000" dirty="0">
                <a:solidFill>
                  <a:schemeClr val="bg1"/>
                </a:solidFill>
                <a:cs typeface="Arial" charset="0"/>
              </a:rPr>
              <a:t> in spirit and in truth: for the </a:t>
            </a:r>
            <a:r>
              <a:rPr lang="en-US" sz="4000" dirty="0">
                <a:solidFill>
                  <a:srgbClr val="FFFF00"/>
                </a:solidFill>
                <a:effectLst>
                  <a:outerShdw blurRad="38100" dist="38100" dir="2700000" algn="tl">
                    <a:srgbClr val="000000"/>
                  </a:outerShdw>
                </a:effectLst>
                <a:cs typeface="Arial" charset="0"/>
              </a:rPr>
              <a:t>Father</a:t>
            </a:r>
            <a:r>
              <a:rPr lang="en-US" sz="4000" dirty="0">
                <a:solidFill>
                  <a:schemeClr val="bg1"/>
                </a:solidFill>
                <a:effectLst>
                  <a:outerShdw blurRad="38100" dist="38100" dir="2700000" algn="tl">
                    <a:srgbClr val="000000"/>
                  </a:outerShdw>
                </a:effectLst>
                <a:cs typeface="Arial" charset="0"/>
              </a:rPr>
              <a:t> </a:t>
            </a:r>
            <a:r>
              <a:rPr lang="en-US" sz="4000" dirty="0" err="1">
                <a:solidFill>
                  <a:schemeClr val="bg1"/>
                </a:solidFill>
                <a:effectLst>
                  <a:outerShdw blurRad="38100" dist="38100" dir="2700000" algn="tl">
                    <a:srgbClr val="000000"/>
                  </a:outerShdw>
                </a:effectLst>
                <a:cs typeface="Arial" charset="0"/>
              </a:rPr>
              <a:t>seeketh</a:t>
            </a:r>
            <a:r>
              <a:rPr lang="en-US" sz="4000" dirty="0">
                <a:solidFill>
                  <a:schemeClr val="bg1"/>
                </a:solidFill>
                <a:effectLst>
                  <a:outerShdw blurRad="38100" dist="38100" dir="2700000" algn="tl">
                    <a:srgbClr val="000000"/>
                  </a:outerShdw>
                </a:effectLst>
                <a:cs typeface="Arial" charset="0"/>
              </a:rPr>
              <a:t> such to worship him.</a:t>
            </a:r>
          </a:p>
        </p:txBody>
      </p:sp>
      <p:sp>
        <p:nvSpPr>
          <p:cNvPr id="10" name="Text Box 4">
            <a:extLst>
              <a:ext uri="{FF2B5EF4-FFF2-40B4-BE49-F238E27FC236}">
                <a16:creationId xmlns:a16="http://schemas.microsoft.com/office/drawing/2014/main" id="{A66889B0-D888-47EB-B659-AA389C882322}"/>
              </a:ext>
            </a:extLst>
          </p:cNvPr>
          <p:cNvSpPr txBox="1">
            <a:spLocks noChangeArrowheads="1"/>
          </p:cNvSpPr>
          <p:nvPr/>
        </p:nvSpPr>
        <p:spPr bwMode="auto">
          <a:xfrm>
            <a:off x="593557" y="172954"/>
            <a:ext cx="107059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will the true worshippers worship?</a:t>
            </a:r>
          </a:p>
        </p:txBody>
      </p:sp>
      <p:pic>
        <p:nvPicPr>
          <p:cNvPr id="11" name="Picture 5" descr="0605040">
            <a:extLst>
              <a:ext uri="{FF2B5EF4-FFF2-40B4-BE49-F238E27FC236}">
                <a16:creationId xmlns:a16="http://schemas.microsoft.com/office/drawing/2014/main" id="{1361A1F0-52AB-404D-94B5-B8A845E61747}"/>
              </a:ext>
            </a:extLst>
          </p:cNvPr>
          <p:cNvPicPr>
            <a:picLocks noChangeAspect="1" noChangeArrowheads="1"/>
          </p:cNvPicPr>
          <p:nvPr/>
        </p:nvPicPr>
        <p:blipFill>
          <a:blip r:embed="rId3"/>
          <a:srcRect/>
          <a:stretch>
            <a:fillRect/>
          </a:stretch>
        </p:blipFill>
        <p:spPr bwMode="auto">
          <a:xfrm>
            <a:off x="8108950" y="1573296"/>
            <a:ext cx="3832225" cy="5111750"/>
          </a:xfrm>
          <a:prstGeom prst="rect">
            <a:avLst/>
          </a:prstGeom>
          <a:ln>
            <a:noFill/>
          </a:ln>
          <a:effectLst>
            <a:softEdge rad="112500"/>
          </a:effectLst>
        </p:spPr>
      </p:pic>
    </p:spTree>
    <p:extLst>
      <p:ext uri="{BB962C8B-B14F-4D97-AF65-F5344CB8AC3E}">
        <p14:creationId xmlns:p14="http://schemas.microsoft.com/office/powerpoint/2010/main" val="101830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strVal val="#ppt_w*0.70"/>
                                          </p:val>
                                        </p:tav>
                                        <p:tav tm="100000">
                                          <p:val>
                                            <p:strVal val="#ppt_w"/>
                                          </p:val>
                                        </p:tav>
                                      </p:tavLst>
                                    </p:anim>
                                    <p:anim calcmode="lin" valueType="num">
                                      <p:cBhvr>
                                        <p:cTn id="11" dur="1000" fill="hold"/>
                                        <p:tgtEl>
                                          <p:spTgt spid="11"/>
                                        </p:tgtEl>
                                        <p:attrNameLst>
                                          <p:attrName>ppt_h</p:attrName>
                                        </p:attrNameLst>
                                      </p:cBhvr>
                                      <p:tavLst>
                                        <p:tav tm="0">
                                          <p:val>
                                            <p:strVal val="#ppt_h"/>
                                          </p:val>
                                        </p:tav>
                                        <p:tav tm="100000">
                                          <p:val>
                                            <p:strVal val="#ppt_h"/>
                                          </p:val>
                                        </p:tav>
                                      </p:tavLst>
                                    </p:anim>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
            <a:extLst>
              <a:ext uri="{FF2B5EF4-FFF2-40B4-BE49-F238E27FC236}">
                <a16:creationId xmlns:a16="http://schemas.microsoft.com/office/drawing/2014/main" id="{A4F096CA-E06E-4B06-BC32-D4837C02B4A4}"/>
              </a:ext>
            </a:extLst>
          </p:cNvPr>
          <p:cNvSpPr txBox="1">
            <a:spLocks noChangeArrowheads="1"/>
          </p:cNvSpPr>
          <p:nvPr/>
        </p:nvSpPr>
        <p:spPr bwMode="auto">
          <a:xfrm>
            <a:off x="408983" y="1817082"/>
            <a:ext cx="6862233" cy="445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Font typeface="Wingdings" panose="05000000000000000000" pitchFamily="2" charset="2"/>
              <a:buNone/>
            </a:pPr>
            <a:r>
              <a:rPr lang="en-AU" altLang="en-US" sz="3600" b="1" dirty="0">
                <a:solidFill>
                  <a:schemeClr val="bg1"/>
                </a:solidFill>
                <a:latin typeface="+mj-lt"/>
              </a:rPr>
              <a:t>1 Corinthians 8:4 – 6</a:t>
            </a:r>
          </a:p>
          <a:p>
            <a:pPr>
              <a:buFont typeface="Wingdings" panose="05000000000000000000" pitchFamily="2" charset="2"/>
              <a:buNone/>
            </a:pPr>
            <a:endParaRPr lang="en-AU" altLang="en-US" sz="1400" b="1" dirty="0">
              <a:solidFill>
                <a:schemeClr val="bg1"/>
              </a:solidFill>
              <a:latin typeface="+mj-lt"/>
            </a:endParaRPr>
          </a:p>
          <a:p>
            <a:pPr>
              <a:buNone/>
            </a:pPr>
            <a:r>
              <a:rPr lang="en-AU" sz="3600" dirty="0">
                <a:solidFill>
                  <a:schemeClr val="bg1"/>
                </a:solidFill>
                <a:latin typeface="+mj-lt"/>
              </a:rPr>
              <a:t>There is no other God but </a:t>
            </a:r>
            <a:r>
              <a:rPr lang="en-AU" sz="3600" dirty="0">
                <a:solidFill>
                  <a:srgbClr val="FFFF00"/>
                </a:solidFill>
                <a:latin typeface="+mj-lt"/>
              </a:rPr>
              <a:t>One </a:t>
            </a:r>
            <a:r>
              <a:rPr lang="en-AU" sz="3600" dirty="0">
                <a:solidFill>
                  <a:schemeClr val="bg1"/>
                </a:solidFill>
                <a:latin typeface="+mj-lt"/>
              </a:rPr>
              <a:t>…</a:t>
            </a:r>
            <a:endParaRPr lang="en-AU" altLang="en-US" sz="3600" dirty="0">
              <a:solidFill>
                <a:schemeClr val="bg1"/>
              </a:solidFill>
              <a:latin typeface="+mj-lt"/>
            </a:endParaRPr>
          </a:p>
          <a:p>
            <a:pPr>
              <a:buFont typeface="Wingdings" panose="05000000000000000000" pitchFamily="2" charset="2"/>
              <a:buNone/>
            </a:pPr>
            <a:r>
              <a:rPr lang="en-AU" altLang="en-US" sz="3600" dirty="0">
                <a:solidFill>
                  <a:schemeClr val="bg1"/>
                </a:solidFill>
                <a:latin typeface="+mj-lt"/>
              </a:rPr>
              <a:t>But to us there is but </a:t>
            </a:r>
            <a:r>
              <a:rPr lang="en-AU" altLang="en-US" sz="3600" dirty="0">
                <a:solidFill>
                  <a:srgbClr val="FFFF00"/>
                </a:solidFill>
                <a:latin typeface="+mj-lt"/>
              </a:rPr>
              <a:t>one God, the Father</a:t>
            </a:r>
            <a:r>
              <a:rPr lang="en-AU" altLang="en-US" sz="3600" dirty="0">
                <a:solidFill>
                  <a:schemeClr val="bg1"/>
                </a:solidFill>
                <a:latin typeface="+mj-lt"/>
              </a:rPr>
              <a:t>, of whom are all things, and we in him; and one Lord Jesus Christ, by whom are all things, and we by him. </a:t>
            </a:r>
          </a:p>
        </p:txBody>
      </p:sp>
      <p:sp>
        <p:nvSpPr>
          <p:cNvPr id="7172" name="TextBox 3">
            <a:extLst>
              <a:ext uri="{FF2B5EF4-FFF2-40B4-BE49-F238E27FC236}">
                <a16:creationId xmlns:a16="http://schemas.microsoft.com/office/drawing/2014/main" id="{A5E72C4D-DA89-4BDC-82F1-8710E5A6AB46}"/>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7173" name="TextBox 1">
            <a:extLst>
              <a:ext uri="{FF2B5EF4-FFF2-40B4-BE49-F238E27FC236}">
                <a16:creationId xmlns:a16="http://schemas.microsoft.com/office/drawing/2014/main" id="{713C2141-34FD-4515-9C69-2F767ED18C87}"/>
              </a:ext>
            </a:extLst>
          </p:cNvPr>
          <p:cNvSpPr txBox="1">
            <a:spLocks noChangeArrowheads="1"/>
          </p:cNvSpPr>
          <p:nvPr/>
        </p:nvSpPr>
        <p:spPr bwMode="auto">
          <a:xfrm>
            <a:off x="8015817" y="4965701"/>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4800">
                <a:solidFill>
                  <a:srgbClr val="FFFF00"/>
                </a:solidFill>
                <a:latin typeface="Georgia" panose="02040502050405020303" pitchFamily="18" charset="0"/>
              </a:rPr>
              <a:t>Paul</a:t>
            </a:r>
          </a:p>
        </p:txBody>
      </p:sp>
      <p:pic>
        <p:nvPicPr>
          <p:cNvPr id="6" name="Picture 2" descr="http://agapegeek.files.wordpress.com/2010/07/apostlepaul.jpg">
            <a:extLst>
              <a:ext uri="{FF2B5EF4-FFF2-40B4-BE49-F238E27FC236}">
                <a16:creationId xmlns:a16="http://schemas.microsoft.com/office/drawing/2014/main" id="{EA52C935-713D-4A40-936D-8A5E61C3E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959" y="831887"/>
            <a:ext cx="2905125" cy="3743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BE1D8ED1-E19F-4A78-BBED-E23C9F8406B2}"/>
              </a:ext>
            </a:extLst>
          </p:cNvPr>
          <p:cNvSpPr txBox="1">
            <a:spLocks noChangeArrowheads="1"/>
          </p:cNvSpPr>
          <p:nvPr/>
        </p:nvSpPr>
        <p:spPr bwMode="auto">
          <a:xfrm>
            <a:off x="593557" y="172954"/>
            <a:ext cx="68622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is God according to Paul?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bible scroll">
            <a:extLst>
              <a:ext uri="{FF2B5EF4-FFF2-40B4-BE49-F238E27FC236}">
                <a16:creationId xmlns:a16="http://schemas.microsoft.com/office/drawing/2014/main" id="{B3ED276B-0C91-4AD3-A721-66E7C4DFF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701" y="1799167"/>
            <a:ext cx="3992033"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a:extLst>
              <a:ext uri="{FF2B5EF4-FFF2-40B4-BE49-F238E27FC236}">
                <a16:creationId xmlns:a16="http://schemas.microsoft.com/office/drawing/2014/main" id="{234D1EF7-8EEE-4194-A314-9CFF9038F22B}"/>
              </a:ext>
            </a:extLst>
          </p:cNvPr>
          <p:cNvSpPr txBox="1">
            <a:spLocks noChangeArrowheads="1"/>
          </p:cNvSpPr>
          <p:nvPr/>
        </p:nvSpPr>
        <p:spPr bwMode="auto">
          <a:xfrm>
            <a:off x="376045" y="2103245"/>
            <a:ext cx="6862233" cy="307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Font typeface="Wingdings" panose="05000000000000000000" pitchFamily="2" charset="2"/>
              <a:buNone/>
            </a:pPr>
            <a:r>
              <a:rPr lang="en-AU" altLang="en-US" sz="3733" b="1" dirty="0">
                <a:solidFill>
                  <a:schemeClr val="bg1"/>
                </a:solidFill>
              </a:rPr>
              <a:t>James 3:9 </a:t>
            </a:r>
            <a:endParaRPr lang="en-AU" altLang="en-US" sz="1800" dirty="0">
              <a:solidFill>
                <a:schemeClr val="bg1"/>
              </a:solidFill>
            </a:endParaRPr>
          </a:p>
          <a:p>
            <a:pPr>
              <a:buFont typeface="Wingdings" panose="05000000000000000000" pitchFamily="2" charset="2"/>
              <a:buNone/>
            </a:pPr>
            <a:r>
              <a:rPr lang="en-AU" altLang="en-US" sz="3733" dirty="0">
                <a:solidFill>
                  <a:schemeClr val="bg1"/>
                </a:solidFill>
              </a:rPr>
              <a:t>Therewith bless we </a:t>
            </a:r>
            <a:r>
              <a:rPr lang="en-AU" altLang="en-US" sz="3733" b="1" dirty="0">
                <a:solidFill>
                  <a:srgbClr val="FFFF00"/>
                </a:solidFill>
              </a:rPr>
              <a:t>God</a:t>
            </a:r>
            <a:r>
              <a:rPr lang="en-AU" altLang="en-US" sz="3733" dirty="0">
                <a:solidFill>
                  <a:schemeClr val="bg1"/>
                </a:solidFill>
              </a:rPr>
              <a:t>, even </a:t>
            </a:r>
            <a:r>
              <a:rPr lang="en-AU" altLang="en-US" sz="3733" b="1" dirty="0">
                <a:solidFill>
                  <a:srgbClr val="FFFF00"/>
                </a:solidFill>
              </a:rPr>
              <a:t>the Father</a:t>
            </a:r>
            <a:r>
              <a:rPr lang="en-AU" altLang="en-US" sz="3733" dirty="0">
                <a:solidFill>
                  <a:schemeClr val="bg1"/>
                </a:solidFill>
              </a:rPr>
              <a:t>; and therewith curse we men, which are made after the similitude of God.”</a:t>
            </a:r>
          </a:p>
        </p:txBody>
      </p:sp>
      <p:sp>
        <p:nvSpPr>
          <p:cNvPr id="12292" name="TextBox 3">
            <a:extLst>
              <a:ext uri="{FF2B5EF4-FFF2-40B4-BE49-F238E27FC236}">
                <a16:creationId xmlns:a16="http://schemas.microsoft.com/office/drawing/2014/main" id="{07730E99-8B40-4037-A044-A5D28349CBEB}"/>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12293" name="TextBox 4">
            <a:extLst>
              <a:ext uri="{FF2B5EF4-FFF2-40B4-BE49-F238E27FC236}">
                <a16:creationId xmlns:a16="http://schemas.microsoft.com/office/drawing/2014/main" id="{E5160746-E950-4B58-85F7-DD461F21027A}"/>
              </a:ext>
            </a:extLst>
          </p:cNvPr>
          <p:cNvSpPr txBox="1">
            <a:spLocks noChangeArrowheads="1"/>
          </p:cNvSpPr>
          <p:nvPr/>
        </p:nvSpPr>
        <p:spPr bwMode="auto">
          <a:xfrm>
            <a:off x="8015817" y="4965701"/>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4800">
                <a:solidFill>
                  <a:srgbClr val="FFFF00"/>
                </a:solidFill>
                <a:latin typeface="Georgia" panose="02040502050405020303" pitchFamily="18" charset="0"/>
              </a:rPr>
              <a:t>James</a:t>
            </a:r>
          </a:p>
        </p:txBody>
      </p:sp>
      <p:sp>
        <p:nvSpPr>
          <p:cNvPr id="6" name="Text Box 4">
            <a:extLst>
              <a:ext uri="{FF2B5EF4-FFF2-40B4-BE49-F238E27FC236}">
                <a16:creationId xmlns:a16="http://schemas.microsoft.com/office/drawing/2014/main" id="{395D8DEA-A983-4A29-B10F-6FC86C0CC42B}"/>
              </a:ext>
            </a:extLst>
          </p:cNvPr>
          <p:cNvSpPr txBox="1">
            <a:spLocks noChangeArrowheads="1"/>
          </p:cNvSpPr>
          <p:nvPr/>
        </p:nvSpPr>
        <p:spPr bwMode="auto">
          <a:xfrm>
            <a:off x="593557" y="172954"/>
            <a:ext cx="68622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is God according to James?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bible scroll">
            <a:extLst>
              <a:ext uri="{FF2B5EF4-FFF2-40B4-BE49-F238E27FC236}">
                <a16:creationId xmlns:a16="http://schemas.microsoft.com/office/drawing/2014/main" id="{E855580B-50B9-4655-B8E6-38CBEC213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701" y="1797052"/>
            <a:ext cx="3992033" cy="26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a:extLst>
              <a:ext uri="{FF2B5EF4-FFF2-40B4-BE49-F238E27FC236}">
                <a16:creationId xmlns:a16="http://schemas.microsoft.com/office/drawing/2014/main" id="{DB42AAD0-6DF4-48AA-A2ED-144731279E8B}"/>
              </a:ext>
            </a:extLst>
          </p:cNvPr>
          <p:cNvSpPr txBox="1">
            <a:spLocks noChangeArrowheads="1"/>
          </p:cNvSpPr>
          <p:nvPr/>
        </p:nvSpPr>
        <p:spPr bwMode="auto">
          <a:xfrm>
            <a:off x="364894" y="1877175"/>
            <a:ext cx="6862233" cy="422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Font typeface="Wingdings" panose="05000000000000000000" pitchFamily="2" charset="2"/>
              <a:buNone/>
            </a:pPr>
            <a:r>
              <a:rPr lang="en-AU" altLang="en-US" sz="3733" dirty="0">
                <a:solidFill>
                  <a:schemeClr val="bg1"/>
                </a:solidFill>
              </a:rPr>
              <a:t>1 Peter 1:3  </a:t>
            </a:r>
            <a:endParaRPr lang="en-AU" altLang="en-US" sz="1600" dirty="0">
              <a:solidFill>
                <a:schemeClr val="bg1"/>
              </a:solidFill>
            </a:endParaRPr>
          </a:p>
          <a:p>
            <a:pPr>
              <a:buFont typeface="Wingdings" panose="05000000000000000000" pitchFamily="2" charset="2"/>
              <a:buNone/>
            </a:pPr>
            <a:r>
              <a:rPr lang="en-AU" altLang="en-US" sz="3733" dirty="0">
                <a:solidFill>
                  <a:schemeClr val="bg1"/>
                </a:solidFill>
              </a:rPr>
              <a:t>Blessed be the </a:t>
            </a:r>
            <a:r>
              <a:rPr lang="en-AU" altLang="en-US" sz="3733" b="1" dirty="0">
                <a:solidFill>
                  <a:srgbClr val="FFFF00"/>
                </a:solidFill>
              </a:rPr>
              <a:t>God</a:t>
            </a:r>
            <a:r>
              <a:rPr lang="en-AU" altLang="en-US" sz="3733" dirty="0">
                <a:solidFill>
                  <a:schemeClr val="bg1"/>
                </a:solidFill>
              </a:rPr>
              <a:t> and </a:t>
            </a:r>
            <a:r>
              <a:rPr lang="en-AU" altLang="en-US" sz="3733" b="1" dirty="0">
                <a:solidFill>
                  <a:srgbClr val="FFFF00"/>
                </a:solidFill>
              </a:rPr>
              <a:t>Father</a:t>
            </a:r>
            <a:r>
              <a:rPr lang="en-AU" altLang="en-US" sz="3733" dirty="0">
                <a:solidFill>
                  <a:schemeClr val="bg1"/>
                </a:solidFill>
              </a:rPr>
              <a:t> of our Lord Jesus Christ, which according to his abundant mercy hath begotten us again unto a lively hope by the resurrection of Jesus Christ from the dead, </a:t>
            </a:r>
          </a:p>
        </p:txBody>
      </p:sp>
      <p:sp>
        <p:nvSpPr>
          <p:cNvPr id="13316" name="TextBox 3">
            <a:extLst>
              <a:ext uri="{FF2B5EF4-FFF2-40B4-BE49-F238E27FC236}">
                <a16:creationId xmlns:a16="http://schemas.microsoft.com/office/drawing/2014/main" id="{E289CA53-EC26-435D-A114-DDEFD460F511}"/>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13317" name="TextBox 4">
            <a:extLst>
              <a:ext uri="{FF2B5EF4-FFF2-40B4-BE49-F238E27FC236}">
                <a16:creationId xmlns:a16="http://schemas.microsoft.com/office/drawing/2014/main" id="{0E33612C-EB1E-4553-AC37-E973A0EBDABD}"/>
              </a:ext>
            </a:extLst>
          </p:cNvPr>
          <p:cNvSpPr txBox="1">
            <a:spLocks noChangeArrowheads="1"/>
          </p:cNvSpPr>
          <p:nvPr/>
        </p:nvSpPr>
        <p:spPr bwMode="auto">
          <a:xfrm>
            <a:off x="8015817" y="4965701"/>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4800">
                <a:solidFill>
                  <a:srgbClr val="FFFF00"/>
                </a:solidFill>
                <a:latin typeface="Georgia" panose="02040502050405020303" pitchFamily="18" charset="0"/>
              </a:rPr>
              <a:t>Peter</a:t>
            </a:r>
          </a:p>
        </p:txBody>
      </p:sp>
      <p:sp>
        <p:nvSpPr>
          <p:cNvPr id="6" name="Text Box 4">
            <a:extLst>
              <a:ext uri="{FF2B5EF4-FFF2-40B4-BE49-F238E27FC236}">
                <a16:creationId xmlns:a16="http://schemas.microsoft.com/office/drawing/2014/main" id="{54FDBF15-0C2C-482D-9151-16019BBD3A25}"/>
              </a:ext>
            </a:extLst>
          </p:cNvPr>
          <p:cNvSpPr txBox="1">
            <a:spLocks noChangeArrowheads="1"/>
          </p:cNvSpPr>
          <p:nvPr/>
        </p:nvSpPr>
        <p:spPr bwMode="auto">
          <a:xfrm>
            <a:off x="593557" y="172954"/>
            <a:ext cx="68622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is God according to Peter?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bible scroll">
            <a:extLst>
              <a:ext uri="{FF2B5EF4-FFF2-40B4-BE49-F238E27FC236}">
                <a16:creationId xmlns:a16="http://schemas.microsoft.com/office/drawing/2014/main" id="{95EB86C7-2487-48A1-8483-500205D0C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701" y="1799167"/>
            <a:ext cx="3992033"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a:extLst>
              <a:ext uri="{FF2B5EF4-FFF2-40B4-BE49-F238E27FC236}">
                <a16:creationId xmlns:a16="http://schemas.microsoft.com/office/drawing/2014/main" id="{E763BC80-7A8A-46ED-B9E8-7D2FF9BDB777}"/>
              </a:ext>
            </a:extLst>
          </p:cNvPr>
          <p:cNvSpPr txBox="1">
            <a:spLocks noChangeArrowheads="1"/>
          </p:cNvSpPr>
          <p:nvPr/>
        </p:nvSpPr>
        <p:spPr bwMode="auto">
          <a:xfrm>
            <a:off x="252773" y="1799167"/>
            <a:ext cx="7203017" cy="463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Font typeface="Wingdings" panose="05000000000000000000" pitchFamily="2" charset="2"/>
              <a:buNone/>
            </a:pPr>
            <a:r>
              <a:rPr lang="en-AU" altLang="en-US" sz="3600" dirty="0">
                <a:solidFill>
                  <a:schemeClr val="bg1"/>
                </a:solidFill>
              </a:rPr>
              <a:t>1 John 4:9, 10  </a:t>
            </a:r>
          </a:p>
          <a:p>
            <a:pPr>
              <a:buFont typeface="Wingdings" panose="05000000000000000000" pitchFamily="2" charset="2"/>
              <a:buNone/>
            </a:pPr>
            <a:r>
              <a:rPr lang="en-AU" altLang="en-US" sz="3600" dirty="0">
                <a:solidFill>
                  <a:schemeClr val="bg1"/>
                </a:solidFill>
              </a:rPr>
              <a:t>In this was manifested the love of God toward us, because that </a:t>
            </a:r>
            <a:r>
              <a:rPr lang="en-AU" altLang="en-US" sz="3600" b="1" dirty="0">
                <a:solidFill>
                  <a:srgbClr val="FFFF00"/>
                </a:solidFill>
              </a:rPr>
              <a:t>God</a:t>
            </a:r>
            <a:r>
              <a:rPr lang="en-AU" altLang="en-US" sz="3600" dirty="0">
                <a:solidFill>
                  <a:schemeClr val="bg1"/>
                </a:solidFill>
              </a:rPr>
              <a:t> </a:t>
            </a:r>
            <a:r>
              <a:rPr lang="en-AU" altLang="en-US" sz="3600" b="1" dirty="0">
                <a:solidFill>
                  <a:srgbClr val="FFFF00"/>
                </a:solidFill>
              </a:rPr>
              <a:t>sent his only begotten Son </a:t>
            </a:r>
            <a:r>
              <a:rPr lang="en-AU" altLang="en-US" sz="3600" dirty="0">
                <a:solidFill>
                  <a:schemeClr val="bg1"/>
                </a:solidFill>
              </a:rPr>
              <a:t>into the world, that we might live through him. Herein is love, not that we loved God, but that he loved us, and sent his Son to be the propitiation for our sins.</a:t>
            </a:r>
          </a:p>
        </p:txBody>
      </p:sp>
      <p:sp>
        <p:nvSpPr>
          <p:cNvPr id="14340" name="TextBox 3">
            <a:extLst>
              <a:ext uri="{FF2B5EF4-FFF2-40B4-BE49-F238E27FC236}">
                <a16:creationId xmlns:a16="http://schemas.microsoft.com/office/drawing/2014/main" id="{BF63D792-87D3-4A1D-BA95-2ABA5F9F748D}"/>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14341" name="TextBox 4">
            <a:extLst>
              <a:ext uri="{FF2B5EF4-FFF2-40B4-BE49-F238E27FC236}">
                <a16:creationId xmlns:a16="http://schemas.microsoft.com/office/drawing/2014/main" id="{120398FE-B91A-4C1E-98B3-0F89E6B91E0D}"/>
              </a:ext>
            </a:extLst>
          </p:cNvPr>
          <p:cNvSpPr txBox="1">
            <a:spLocks noChangeArrowheads="1"/>
          </p:cNvSpPr>
          <p:nvPr/>
        </p:nvSpPr>
        <p:spPr bwMode="auto">
          <a:xfrm>
            <a:off x="8015817" y="4965701"/>
            <a:ext cx="3361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4800">
                <a:solidFill>
                  <a:srgbClr val="FFFF00"/>
                </a:solidFill>
                <a:latin typeface="Georgia" panose="02040502050405020303" pitchFamily="18" charset="0"/>
              </a:rPr>
              <a:t>John</a:t>
            </a:r>
          </a:p>
        </p:txBody>
      </p:sp>
      <p:sp>
        <p:nvSpPr>
          <p:cNvPr id="6" name="Text Box 4">
            <a:extLst>
              <a:ext uri="{FF2B5EF4-FFF2-40B4-BE49-F238E27FC236}">
                <a16:creationId xmlns:a16="http://schemas.microsoft.com/office/drawing/2014/main" id="{ECE8E9F7-7442-44A9-A019-6B086A3A47AE}"/>
              </a:ext>
            </a:extLst>
          </p:cNvPr>
          <p:cNvSpPr txBox="1">
            <a:spLocks noChangeArrowheads="1"/>
          </p:cNvSpPr>
          <p:nvPr/>
        </p:nvSpPr>
        <p:spPr bwMode="auto">
          <a:xfrm>
            <a:off x="593557" y="172954"/>
            <a:ext cx="68622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is God according to John?</a:t>
            </a:r>
          </a:p>
        </p:txBody>
      </p:sp>
    </p:spTree>
    <p:extLst>
      <p:ext uri="{BB962C8B-B14F-4D97-AF65-F5344CB8AC3E}">
        <p14:creationId xmlns:p14="http://schemas.microsoft.com/office/powerpoint/2010/main" val="172523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E763BC80-7A8A-46ED-B9E8-7D2FF9BDB777}"/>
              </a:ext>
            </a:extLst>
          </p:cNvPr>
          <p:cNvSpPr txBox="1">
            <a:spLocks noChangeArrowheads="1"/>
          </p:cNvSpPr>
          <p:nvPr/>
        </p:nvSpPr>
        <p:spPr bwMode="auto">
          <a:xfrm>
            <a:off x="479399" y="1931243"/>
            <a:ext cx="6389751" cy="26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None/>
            </a:pPr>
            <a:r>
              <a:rPr lang="en-AU" dirty="0">
                <a:solidFill>
                  <a:schemeClr val="bg1"/>
                </a:solidFill>
                <a:latin typeface="+mj-lt"/>
              </a:rPr>
              <a:t>John 10:36  </a:t>
            </a:r>
          </a:p>
          <a:p>
            <a:pPr>
              <a:buNone/>
            </a:pPr>
            <a:r>
              <a:rPr lang="en-AU" dirty="0">
                <a:solidFill>
                  <a:schemeClr val="bg1"/>
                </a:solidFill>
                <a:latin typeface="+mj-lt"/>
              </a:rPr>
              <a:t>Say ye of him, whom the Father hath sanctified, and sent into the world, Thou </a:t>
            </a:r>
            <a:r>
              <a:rPr lang="en-AU" dirty="0" err="1">
                <a:solidFill>
                  <a:schemeClr val="bg1"/>
                </a:solidFill>
                <a:latin typeface="+mj-lt"/>
              </a:rPr>
              <a:t>blasphemest</a:t>
            </a:r>
            <a:r>
              <a:rPr lang="en-AU" dirty="0">
                <a:solidFill>
                  <a:schemeClr val="bg1"/>
                </a:solidFill>
                <a:latin typeface="+mj-lt"/>
              </a:rPr>
              <a:t>; because I said, </a:t>
            </a:r>
            <a:r>
              <a:rPr lang="en-AU" dirty="0">
                <a:solidFill>
                  <a:srgbClr val="FFFF00"/>
                </a:solidFill>
                <a:latin typeface="+mj-lt"/>
              </a:rPr>
              <a:t>I am the Son of God</a:t>
            </a:r>
            <a:r>
              <a:rPr lang="en-AU" dirty="0">
                <a:solidFill>
                  <a:schemeClr val="bg1"/>
                </a:solidFill>
                <a:latin typeface="+mj-lt"/>
              </a:rPr>
              <a:t>? </a:t>
            </a:r>
          </a:p>
        </p:txBody>
      </p:sp>
      <p:sp>
        <p:nvSpPr>
          <p:cNvPr id="14340" name="TextBox 3">
            <a:extLst>
              <a:ext uri="{FF2B5EF4-FFF2-40B4-BE49-F238E27FC236}">
                <a16:creationId xmlns:a16="http://schemas.microsoft.com/office/drawing/2014/main" id="{BF63D792-87D3-4A1D-BA95-2ABA5F9F748D}"/>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6" name="Text Box 4">
            <a:extLst>
              <a:ext uri="{FF2B5EF4-FFF2-40B4-BE49-F238E27FC236}">
                <a16:creationId xmlns:a16="http://schemas.microsoft.com/office/drawing/2014/main" id="{47799416-74B0-4385-B1CB-3E540E237C12}"/>
              </a:ext>
            </a:extLst>
          </p:cNvPr>
          <p:cNvSpPr txBox="1">
            <a:spLocks noChangeArrowheads="1"/>
          </p:cNvSpPr>
          <p:nvPr/>
        </p:nvSpPr>
        <p:spPr bwMode="auto">
          <a:xfrm>
            <a:off x="593557" y="172954"/>
            <a:ext cx="68622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did Jesus claim to be?</a:t>
            </a:r>
          </a:p>
        </p:txBody>
      </p:sp>
      <p:pic>
        <p:nvPicPr>
          <p:cNvPr id="10242" name="Picture 2" descr="Temple Tantrums- 4th Week of Lent- Saturday-John 7:40-53. Jesus and the  Pharisees">
            <a:extLst>
              <a:ext uri="{FF2B5EF4-FFF2-40B4-BE49-F238E27FC236}">
                <a16:creationId xmlns:a16="http://schemas.microsoft.com/office/drawing/2014/main" id="{CC1BCA72-418E-43A5-81A8-44C94E0A4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84"/>
          <a:stretch/>
        </p:blipFill>
        <p:spPr bwMode="auto">
          <a:xfrm>
            <a:off x="7461945" y="1368115"/>
            <a:ext cx="4455920" cy="359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17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E763BC80-7A8A-46ED-B9E8-7D2FF9BDB777}"/>
              </a:ext>
            </a:extLst>
          </p:cNvPr>
          <p:cNvSpPr txBox="1">
            <a:spLocks noChangeArrowheads="1"/>
          </p:cNvSpPr>
          <p:nvPr/>
        </p:nvSpPr>
        <p:spPr bwMode="auto">
          <a:xfrm>
            <a:off x="485998" y="1610040"/>
            <a:ext cx="6389751"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None/>
            </a:pPr>
            <a:r>
              <a:rPr lang="en-AU" dirty="0">
                <a:solidFill>
                  <a:schemeClr val="bg1"/>
                </a:solidFill>
                <a:latin typeface="+mn-lt"/>
              </a:rPr>
              <a:t>John 5:18  </a:t>
            </a:r>
          </a:p>
          <a:p>
            <a:pPr>
              <a:buNone/>
            </a:pPr>
            <a:r>
              <a:rPr lang="en-AU" dirty="0">
                <a:solidFill>
                  <a:schemeClr val="bg1"/>
                </a:solidFill>
                <a:latin typeface="+mn-lt"/>
              </a:rPr>
              <a:t>Therefore the Jews sought the more to kill him, because he not only had broken the sabbath, but said also that </a:t>
            </a:r>
            <a:r>
              <a:rPr lang="en-AU" b="1" dirty="0">
                <a:solidFill>
                  <a:srgbClr val="FFFF00"/>
                </a:solidFill>
                <a:latin typeface="+mn-lt"/>
              </a:rPr>
              <a:t>God was his Father</a:t>
            </a:r>
            <a:r>
              <a:rPr lang="en-AU" dirty="0">
                <a:solidFill>
                  <a:schemeClr val="bg1"/>
                </a:solidFill>
                <a:latin typeface="+mn-lt"/>
              </a:rPr>
              <a:t>, making himself equal with God. </a:t>
            </a:r>
          </a:p>
        </p:txBody>
      </p:sp>
      <p:sp>
        <p:nvSpPr>
          <p:cNvPr id="14340" name="TextBox 3">
            <a:extLst>
              <a:ext uri="{FF2B5EF4-FFF2-40B4-BE49-F238E27FC236}">
                <a16:creationId xmlns:a16="http://schemas.microsoft.com/office/drawing/2014/main" id="{BF63D792-87D3-4A1D-BA95-2ABA5F9F748D}"/>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8" name="Text Box 4">
            <a:extLst>
              <a:ext uri="{FF2B5EF4-FFF2-40B4-BE49-F238E27FC236}">
                <a16:creationId xmlns:a16="http://schemas.microsoft.com/office/drawing/2014/main" id="{7C8717B2-3F7E-49C4-BD05-8774332671AC}"/>
              </a:ext>
            </a:extLst>
          </p:cNvPr>
          <p:cNvSpPr txBox="1">
            <a:spLocks noChangeArrowheads="1"/>
          </p:cNvSpPr>
          <p:nvPr/>
        </p:nvSpPr>
        <p:spPr bwMode="auto">
          <a:xfrm>
            <a:off x="593557" y="172954"/>
            <a:ext cx="68622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did Jesus claim to be?</a:t>
            </a:r>
          </a:p>
        </p:txBody>
      </p:sp>
      <p:pic>
        <p:nvPicPr>
          <p:cNvPr id="9" name="Picture 7" descr="0611143">
            <a:extLst>
              <a:ext uri="{FF2B5EF4-FFF2-40B4-BE49-F238E27FC236}">
                <a16:creationId xmlns:a16="http://schemas.microsoft.com/office/drawing/2014/main" id="{A373E3A0-5414-4593-83B4-3B54F6074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042" y="1970880"/>
            <a:ext cx="3887787" cy="2916237"/>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02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E763BC80-7A8A-46ED-B9E8-7D2FF9BDB777}"/>
              </a:ext>
            </a:extLst>
          </p:cNvPr>
          <p:cNvSpPr txBox="1">
            <a:spLocks noChangeArrowheads="1"/>
          </p:cNvSpPr>
          <p:nvPr/>
        </p:nvSpPr>
        <p:spPr bwMode="auto">
          <a:xfrm>
            <a:off x="485998" y="1610040"/>
            <a:ext cx="6389751" cy="26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None/>
            </a:pPr>
            <a:r>
              <a:rPr lang="en-AU" dirty="0">
                <a:solidFill>
                  <a:schemeClr val="bg1"/>
                </a:solidFill>
                <a:latin typeface="+mn-lt"/>
              </a:rPr>
              <a:t>John 19:7  </a:t>
            </a:r>
          </a:p>
          <a:p>
            <a:pPr>
              <a:buNone/>
            </a:pPr>
            <a:r>
              <a:rPr lang="en-AU" dirty="0">
                <a:solidFill>
                  <a:schemeClr val="bg1"/>
                </a:solidFill>
                <a:latin typeface="+mn-lt"/>
              </a:rPr>
              <a:t>The Jews answered him, We have a law, and by our law he ought to die, because </a:t>
            </a:r>
            <a:r>
              <a:rPr lang="en-AU" dirty="0">
                <a:solidFill>
                  <a:srgbClr val="FFFF00"/>
                </a:solidFill>
                <a:latin typeface="+mn-lt"/>
              </a:rPr>
              <a:t>he made himself the Son of God</a:t>
            </a:r>
            <a:r>
              <a:rPr lang="en-AU" dirty="0">
                <a:solidFill>
                  <a:schemeClr val="bg1"/>
                </a:solidFill>
                <a:latin typeface="+mn-lt"/>
              </a:rPr>
              <a:t>.</a:t>
            </a:r>
          </a:p>
        </p:txBody>
      </p:sp>
      <p:sp>
        <p:nvSpPr>
          <p:cNvPr id="14340" name="TextBox 3">
            <a:extLst>
              <a:ext uri="{FF2B5EF4-FFF2-40B4-BE49-F238E27FC236}">
                <a16:creationId xmlns:a16="http://schemas.microsoft.com/office/drawing/2014/main" id="{BF63D792-87D3-4A1D-BA95-2ABA5F9F748D}"/>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pic>
        <p:nvPicPr>
          <p:cNvPr id="7" name="Picture 2" descr="The Bible is not the WORD but testifies of Him » Christian Truth Center">
            <a:extLst>
              <a:ext uri="{FF2B5EF4-FFF2-40B4-BE49-F238E27FC236}">
                <a16:creationId xmlns:a16="http://schemas.microsoft.com/office/drawing/2014/main" id="{24B381EF-CB91-4C0B-97D9-E8B1A5CF2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7C8717B2-3F7E-49C4-BD05-8774332671AC}"/>
              </a:ext>
            </a:extLst>
          </p:cNvPr>
          <p:cNvSpPr txBox="1">
            <a:spLocks noChangeArrowheads="1"/>
          </p:cNvSpPr>
          <p:nvPr/>
        </p:nvSpPr>
        <p:spPr bwMode="auto">
          <a:xfrm>
            <a:off x="593557" y="172954"/>
            <a:ext cx="68622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did Jesus claim to be?</a:t>
            </a:r>
          </a:p>
        </p:txBody>
      </p:sp>
    </p:spTree>
    <p:extLst>
      <p:ext uri="{BB962C8B-B14F-4D97-AF65-F5344CB8AC3E}">
        <p14:creationId xmlns:p14="http://schemas.microsoft.com/office/powerpoint/2010/main" val="286701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55623" y="870858"/>
            <a:ext cx="7307109" cy="5987142"/>
          </a:xfrm>
          <a:prstGeom prst="rect">
            <a:avLst/>
          </a:prstGeom>
        </p:spPr>
        <p:txBody>
          <a:bodyPr>
            <a:normAutofit/>
          </a:bodyPr>
          <a:lstStyle/>
          <a:p>
            <a:r>
              <a:rPr lang="en-AU" sz="3200" dirty="0">
                <a:solidFill>
                  <a:schemeClr val="bg1"/>
                </a:solidFill>
              </a:rPr>
              <a:t>Rev 12:9  </a:t>
            </a:r>
          </a:p>
          <a:p>
            <a:endParaRPr lang="en-AU" sz="3200" dirty="0">
              <a:solidFill>
                <a:schemeClr val="bg1"/>
              </a:solidFill>
            </a:endParaRPr>
          </a:p>
          <a:p>
            <a:r>
              <a:rPr lang="en-AU" sz="3200" dirty="0">
                <a:solidFill>
                  <a:schemeClr val="bg1"/>
                </a:solidFill>
              </a:rPr>
              <a:t>And the great </a:t>
            </a:r>
            <a:r>
              <a:rPr lang="en-AU" sz="3200" b="1" dirty="0">
                <a:solidFill>
                  <a:schemeClr val="bg1"/>
                </a:solidFill>
              </a:rPr>
              <a:t>dragon</a:t>
            </a:r>
            <a:r>
              <a:rPr lang="en-AU" sz="3200" dirty="0">
                <a:solidFill>
                  <a:schemeClr val="bg1"/>
                </a:solidFill>
              </a:rPr>
              <a:t> was cast out, that old serpent, called the </a:t>
            </a:r>
            <a:r>
              <a:rPr lang="en-AU" sz="3200" b="1" dirty="0">
                <a:solidFill>
                  <a:schemeClr val="bg1"/>
                </a:solidFill>
              </a:rPr>
              <a:t>Devil</a:t>
            </a:r>
            <a:r>
              <a:rPr lang="en-AU" sz="3200" dirty="0">
                <a:solidFill>
                  <a:schemeClr val="bg1"/>
                </a:solidFill>
              </a:rPr>
              <a:t>, and </a:t>
            </a:r>
            <a:r>
              <a:rPr lang="en-AU" sz="3200" b="1" dirty="0">
                <a:solidFill>
                  <a:schemeClr val="bg1"/>
                </a:solidFill>
              </a:rPr>
              <a:t>Satan</a:t>
            </a:r>
            <a:r>
              <a:rPr lang="en-AU" sz="3200" dirty="0">
                <a:solidFill>
                  <a:schemeClr val="bg1"/>
                </a:solidFill>
              </a:rPr>
              <a:t>, which </a:t>
            </a:r>
            <a:r>
              <a:rPr lang="en-AU" sz="3200" b="1" dirty="0" err="1">
                <a:solidFill>
                  <a:schemeClr val="bg1"/>
                </a:solidFill>
              </a:rPr>
              <a:t>deceiveth</a:t>
            </a:r>
            <a:r>
              <a:rPr lang="en-AU" sz="3200" dirty="0">
                <a:solidFill>
                  <a:schemeClr val="bg1"/>
                </a:solidFill>
              </a:rPr>
              <a:t> the whole world: he was cast out into the earth, and his angels were cast out with him. </a:t>
            </a:r>
          </a:p>
        </p:txBody>
      </p:sp>
      <p:pic>
        <p:nvPicPr>
          <p:cNvPr id="7170" name="Picture 2" descr="The Bible is not the WORD but testifies of Him » Christian Truth Center">
            <a:extLst>
              <a:ext uri="{FF2B5EF4-FFF2-40B4-BE49-F238E27FC236}">
                <a16:creationId xmlns:a16="http://schemas.microsoft.com/office/drawing/2014/main" id="{4CC2CF8C-609D-4732-A19F-2B241F9D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620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E763BC80-7A8A-46ED-B9E8-7D2FF9BDB777}"/>
              </a:ext>
            </a:extLst>
          </p:cNvPr>
          <p:cNvSpPr txBox="1">
            <a:spLocks noChangeArrowheads="1"/>
          </p:cNvSpPr>
          <p:nvPr/>
        </p:nvSpPr>
        <p:spPr bwMode="auto">
          <a:xfrm>
            <a:off x="485998" y="1610040"/>
            <a:ext cx="6389751"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buNone/>
            </a:pPr>
            <a:r>
              <a:rPr lang="en-AU" dirty="0">
                <a:solidFill>
                  <a:schemeClr val="bg1"/>
                </a:solidFill>
                <a:latin typeface="+mn-lt"/>
              </a:rPr>
              <a:t>Mat_27:43  </a:t>
            </a:r>
          </a:p>
          <a:p>
            <a:pPr>
              <a:buNone/>
            </a:pPr>
            <a:r>
              <a:rPr lang="en-AU" dirty="0">
                <a:solidFill>
                  <a:schemeClr val="bg1"/>
                </a:solidFill>
                <a:latin typeface="+mn-lt"/>
              </a:rPr>
              <a:t>He trusted in God; let him deliver him now, if he will have him: for </a:t>
            </a:r>
            <a:r>
              <a:rPr lang="en-AU" dirty="0">
                <a:solidFill>
                  <a:srgbClr val="FFFF00"/>
                </a:solidFill>
                <a:latin typeface="+mn-lt"/>
              </a:rPr>
              <a:t>he said, I am the Son of God.</a:t>
            </a:r>
          </a:p>
        </p:txBody>
      </p:sp>
      <p:sp>
        <p:nvSpPr>
          <p:cNvPr id="14340" name="TextBox 3">
            <a:extLst>
              <a:ext uri="{FF2B5EF4-FFF2-40B4-BE49-F238E27FC236}">
                <a16:creationId xmlns:a16="http://schemas.microsoft.com/office/drawing/2014/main" id="{BF63D792-87D3-4A1D-BA95-2ABA5F9F748D}"/>
              </a:ext>
            </a:extLst>
          </p:cNvPr>
          <p:cNvSpPr txBox="1">
            <a:spLocks noChangeArrowheads="1"/>
          </p:cNvSpPr>
          <p:nvPr/>
        </p:nvSpPr>
        <p:spPr bwMode="auto">
          <a:xfrm>
            <a:off x="2446867" y="165101"/>
            <a:ext cx="72982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733">
                <a:latin typeface="Georgia" panose="02040502050405020303" pitchFamily="18" charset="0"/>
              </a:rPr>
              <a:t>Who is the God of the Bible?</a:t>
            </a:r>
          </a:p>
        </p:txBody>
      </p:sp>
      <p:sp>
        <p:nvSpPr>
          <p:cNvPr id="8" name="Text Box 4">
            <a:extLst>
              <a:ext uri="{FF2B5EF4-FFF2-40B4-BE49-F238E27FC236}">
                <a16:creationId xmlns:a16="http://schemas.microsoft.com/office/drawing/2014/main" id="{7C8717B2-3F7E-49C4-BD05-8774332671AC}"/>
              </a:ext>
            </a:extLst>
          </p:cNvPr>
          <p:cNvSpPr txBox="1">
            <a:spLocks noChangeArrowheads="1"/>
          </p:cNvSpPr>
          <p:nvPr/>
        </p:nvSpPr>
        <p:spPr bwMode="auto">
          <a:xfrm>
            <a:off x="593557" y="172954"/>
            <a:ext cx="68622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Who did Jesus claim to be?</a:t>
            </a:r>
          </a:p>
        </p:txBody>
      </p:sp>
      <p:pic>
        <p:nvPicPr>
          <p:cNvPr id="3" name="Picture 2">
            <a:extLst>
              <a:ext uri="{FF2B5EF4-FFF2-40B4-BE49-F238E27FC236}">
                <a16:creationId xmlns:a16="http://schemas.microsoft.com/office/drawing/2014/main" id="{7A74CEC6-89CF-4438-B0F3-9042287E4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482" y="1873404"/>
            <a:ext cx="3553522" cy="2665142"/>
          </a:xfrm>
          <a:prstGeom prst="rect">
            <a:avLst/>
          </a:prstGeom>
        </p:spPr>
      </p:pic>
    </p:spTree>
    <p:extLst>
      <p:ext uri="{BB962C8B-B14F-4D97-AF65-F5344CB8AC3E}">
        <p14:creationId xmlns:p14="http://schemas.microsoft.com/office/powerpoint/2010/main" val="302826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is Jesus according to God?</a:t>
            </a:r>
            <a:endParaRPr lang="en-US" altLang="en-US" sz="1200" dirty="0">
              <a:solidFill>
                <a:srgbClr val="FFFF66"/>
              </a:solidFill>
            </a:endParaRPr>
          </a:p>
        </p:txBody>
      </p:sp>
      <p:sp>
        <p:nvSpPr>
          <p:cNvPr id="8" name="Text Box 5">
            <a:extLst>
              <a:ext uri="{FF2B5EF4-FFF2-40B4-BE49-F238E27FC236}">
                <a16:creationId xmlns:a16="http://schemas.microsoft.com/office/drawing/2014/main" id="{204D27B1-1BD7-486D-870D-FD6C769D8D8B}"/>
              </a:ext>
            </a:extLst>
          </p:cNvPr>
          <p:cNvSpPr txBox="1">
            <a:spLocks noChangeArrowheads="1"/>
          </p:cNvSpPr>
          <p:nvPr/>
        </p:nvSpPr>
        <p:spPr bwMode="auto">
          <a:xfrm>
            <a:off x="189570" y="1305341"/>
            <a:ext cx="7242175" cy="4247317"/>
          </a:xfrm>
          <a:prstGeom prst="rect">
            <a:avLst/>
          </a:prstGeom>
          <a:noFill/>
          <a:ln w="9525">
            <a:noFill/>
            <a:miter lim="800000"/>
            <a:headEnd/>
            <a:tailEnd/>
          </a:ln>
          <a:effectLst/>
        </p:spPr>
        <p:txBody>
          <a:bodyPr wrap="square">
            <a:spAutoFit/>
          </a:bodyPr>
          <a:lstStyle/>
          <a:p>
            <a:pPr>
              <a:spcBef>
                <a:spcPct val="50000"/>
              </a:spcBef>
              <a:defRPr/>
            </a:pPr>
            <a:r>
              <a:rPr lang="en-US" sz="3600" dirty="0">
                <a:solidFill>
                  <a:schemeClr val="bg1"/>
                </a:solidFill>
                <a:latin typeface="Sylfaen" pitchFamily="18" charset="0"/>
                <a:cs typeface="Arial" charset="0"/>
              </a:rPr>
              <a:t>Matthew 17:5</a:t>
            </a:r>
          </a:p>
          <a:p>
            <a:pPr>
              <a:spcBef>
                <a:spcPct val="50000"/>
              </a:spcBef>
              <a:defRPr/>
            </a:pPr>
            <a:r>
              <a:rPr lang="en-US" sz="3600" dirty="0">
                <a:solidFill>
                  <a:schemeClr val="bg1"/>
                </a:solidFill>
                <a:cs typeface="Arial" charset="0"/>
              </a:rPr>
              <a:t>While he yet </a:t>
            </a:r>
            <a:r>
              <a:rPr lang="en-US" sz="3600" dirty="0" err="1">
                <a:solidFill>
                  <a:schemeClr val="bg1"/>
                </a:solidFill>
                <a:cs typeface="Arial" charset="0"/>
              </a:rPr>
              <a:t>spake</a:t>
            </a:r>
            <a:r>
              <a:rPr lang="en-US" sz="3600" dirty="0">
                <a:solidFill>
                  <a:schemeClr val="bg1"/>
                </a:solidFill>
                <a:cs typeface="Arial" charset="0"/>
              </a:rPr>
              <a:t>, behold, a bright cloud overshadowed them: and behold a voice out of the cloud, which said, </a:t>
            </a:r>
            <a:r>
              <a:rPr lang="en-US" sz="3600" dirty="0">
                <a:solidFill>
                  <a:srgbClr val="FFFF00"/>
                </a:solidFill>
                <a:effectLst>
                  <a:outerShdw blurRad="38100" dist="38100" dir="2700000" algn="tl">
                    <a:srgbClr val="000000"/>
                  </a:outerShdw>
                </a:effectLst>
                <a:cs typeface="Arial" charset="0"/>
              </a:rPr>
              <a:t>This is my beloved Son</a:t>
            </a:r>
            <a:r>
              <a:rPr lang="en-US" sz="3600" dirty="0">
                <a:solidFill>
                  <a:schemeClr val="bg1"/>
                </a:solidFill>
                <a:cs typeface="Arial" charset="0"/>
              </a:rPr>
              <a:t>, in whom I am well pleased; </a:t>
            </a:r>
            <a:r>
              <a:rPr lang="en-US" sz="3600" dirty="0">
                <a:solidFill>
                  <a:schemeClr val="bg1"/>
                </a:solidFill>
                <a:effectLst>
                  <a:outerShdw blurRad="38100" dist="38100" dir="2700000" algn="tl">
                    <a:srgbClr val="000000"/>
                  </a:outerShdw>
                </a:effectLst>
                <a:cs typeface="Arial" charset="0"/>
              </a:rPr>
              <a:t>hear ye him</a:t>
            </a:r>
            <a:r>
              <a:rPr lang="en-US" sz="3600" dirty="0">
                <a:solidFill>
                  <a:schemeClr val="bg1"/>
                </a:solidFill>
                <a:cs typeface="Arial" charset="0"/>
              </a:rPr>
              <a:t>.</a:t>
            </a:r>
          </a:p>
        </p:txBody>
      </p:sp>
      <p:pic>
        <p:nvPicPr>
          <p:cNvPr id="9" name="Picture 7" descr="0604111">
            <a:extLst>
              <a:ext uri="{FF2B5EF4-FFF2-40B4-BE49-F238E27FC236}">
                <a16:creationId xmlns:a16="http://schemas.microsoft.com/office/drawing/2014/main" id="{4E5441B9-CCDD-4BEF-9F15-686FC9BFDC54}"/>
              </a:ext>
            </a:extLst>
          </p:cNvPr>
          <p:cNvPicPr>
            <a:picLocks noChangeAspect="1" noChangeArrowheads="1"/>
          </p:cNvPicPr>
          <p:nvPr/>
        </p:nvPicPr>
        <p:blipFill>
          <a:blip r:embed="rId2"/>
          <a:srcRect/>
          <a:stretch>
            <a:fillRect/>
          </a:stretch>
        </p:blipFill>
        <p:spPr bwMode="auto">
          <a:xfrm>
            <a:off x="7338006" y="893105"/>
            <a:ext cx="4295775" cy="5730875"/>
          </a:xfrm>
          <a:prstGeom prst="rect">
            <a:avLst/>
          </a:prstGeom>
          <a:ln>
            <a:noFill/>
          </a:ln>
          <a:effectLst>
            <a:softEdge rad="112500"/>
          </a:effectLst>
        </p:spPr>
      </p:pic>
    </p:spTree>
    <p:extLst>
      <p:ext uri="{BB962C8B-B14F-4D97-AF65-F5344CB8AC3E}">
        <p14:creationId xmlns:p14="http://schemas.microsoft.com/office/powerpoint/2010/main" val="4812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8" name="Text Box 5">
            <a:extLst>
              <a:ext uri="{FF2B5EF4-FFF2-40B4-BE49-F238E27FC236}">
                <a16:creationId xmlns:a16="http://schemas.microsoft.com/office/drawing/2014/main" id="{204D27B1-1BD7-486D-870D-FD6C769D8D8B}"/>
              </a:ext>
            </a:extLst>
          </p:cNvPr>
          <p:cNvSpPr txBox="1">
            <a:spLocks noChangeArrowheads="1"/>
          </p:cNvSpPr>
          <p:nvPr/>
        </p:nvSpPr>
        <p:spPr bwMode="auto">
          <a:xfrm>
            <a:off x="914399" y="1897323"/>
            <a:ext cx="6144323" cy="1754326"/>
          </a:xfrm>
          <a:prstGeom prst="rect">
            <a:avLst/>
          </a:prstGeom>
          <a:noFill/>
          <a:ln w="9525">
            <a:noFill/>
            <a:miter lim="800000"/>
            <a:headEnd/>
            <a:tailEnd/>
          </a:ln>
          <a:effectLst/>
        </p:spPr>
        <p:txBody>
          <a:bodyPr wrap="square">
            <a:spAutoFit/>
          </a:bodyPr>
          <a:lstStyle/>
          <a:p>
            <a:r>
              <a:rPr lang="en-AU" sz="3600" b="1" i="1" dirty="0">
                <a:solidFill>
                  <a:schemeClr val="bg1"/>
                </a:solidFill>
              </a:rPr>
              <a:t> </a:t>
            </a:r>
            <a:r>
              <a:rPr lang="x-none" sz="3600" dirty="0">
                <a:solidFill>
                  <a:schemeClr val="bg1"/>
                </a:solidFill>
              </a:rPr>
              <a:t>Joh</a:t>
            </a:r>
            <a:r>
              <a:rPr lang="en-US" sz="3600" dirty="0">
                <a:solidFill>
                  <a:schemeClr val="bg1"/>
                </a:solidFill>
              </a:rPr>
              <a:t>n </a:t>
            </a:r>
            <a:r>
              <a:rPr lang="x-none" sz="3600" dirty="0">
                <a:solidFill>
                  <a:schemeClr val="bg1"/>
                </a:solidFill>
              </a:rPr>
              <a:t>1:34  </a:t>
            </a:r>
            <a:endParaRPr lang="en-US" sz="3600" dirty="0">
              <a:solidFill>
                <a:schemeClr val="bg1"/>
              </a:solidFill>
            </a:endParaRPr>
          </a:p>
          <a:p>
            <a:r>
              <a:rPr lang="x-none" sz="3600" dirty="0">
                <a:solidFill>
                  <a:schemeClr val="bg1"/>
                </a:solidFill>
              </a:rPr>
              <a:t>And I saw, and bare record that this is </a:t>
            </a:r>
            <a:r>
              <a:rPr lang="x-none" sz="3600" dirty="0">
                <a:solidFill>
                  <a:srgbClr val="FFFF00"/>
                </a:solidFill>
              </a:rPr>
              <a:t>the Son of God</a:t>
            </a:r>
            <a:r>
              <a:rPr lang="x-none" sz="3600" dirty="0">
                <a:solidFill>
                  <a:schemeClr val="bg1"/>
                </a:solidFill>
              </a:rPr>
              <a:t>.</a:t>
            </a:r>
            <a:endParaRPr lang="en-AU" sz="3600" dirty="0">
              <a:solidFill>
                <a:schemeClr val="bg1"/>
              </a:solidFill>
            </a:endParaRPr>
          </a:p>
        </p:txBody>
      </p:sp>
      <p:pic>
        <p:nvPicPr>
          <p:cNvPr id="4" name="Picture 3">
            <a:extLst>
              <a:ext uri="{FF2B5EF4-FFF2-40B4-BE49-F238E27FC236}">
                <a16:creationId xmlns:a16="http://schemas.microsoft.com/office/drawing/2014/main" id="{6E2FC563-D719-4BAE-9C59-7455C807C8B1}"/>
              </a:ext>
            </a:extLst>
          </p:cNvPr>
          <p:cNvPicPr>
            <a:picLocks noChangeAspect="1"/>
          </p:cNvPicPr>
          <p:nvPr/>
        </p:nvPicPr>
        <p:blipFill rotWithShape="1">
          <a:blip r:embed="rId2">
            <a:extLst>
              <a:ext uri="{28A0092B-C50C-407E-A947-70E740481C1C}">
                <a14:useLocalDpi xmlns:a14="http://schemas.microsoft.com/office/drawing/2010/main" val="0"/>
              </a:ext>
            </a:extLst>
          </a:blip>
          <a:srcRect t="15399" b="10046"/>
          <a:stretch/>
        </p:blipFill>
        <p:spPr>
          <a:xfrm>
            <a:off x="8174041" y="1304693"/>
            <a:ext cx="3690664" cy="3668751"/>
          </a:xfrm>
          <a:prstGeom prst="rect">
            <a:avLst/>
          </a:prstGeom>
        </p:spPr>
      </p:pic>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8255870" y="5336092"/>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John the Baptist</a:t>
            </a:r>
          </a:p>
        </p:txBody>
      </p:sp>
    </p:spTree>
    <p:extLst>
      <p:ext uri="{BB962C8B-B14F-4D97-AF65-F5344CB8AC3E}">
        <p14:creationId xmlns:p14="http://schemas.microsoft.com/office/powerpoint/2010/main" val="315158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8" name="Text Box 5">
            <a:extLst>
              <a:ext uri="{FF2B5EF4-FFF2-40B4-BE49-F238E27FC236}">
                <a16:creationId xmlns:a16="http://schemas.microsoft.com/office/drawing/2014/main" id="{204D27B1-1BD7-486D-870D-FD6C769D8D8B}"/>
              </a:ext>
            </a:extLst>
          </p:cNvPr>
          <p:cNvSpPr txBox="1">
            <a:spLocks noChangeArrowheads="1"/>
          </p:cNvSpPr>
          <p:nvPr/>
        </p:nvSpPr>
        <p:spPr bwMode="auto">
          <a:xfrm>
            <a:off x="914399" y="1897323"/>
            <a:ext cx="6144323" cy="2554545"/>
          </a:xfrm>
          <a:prstGeom prst="rect">
            <a:avLst/>
          </a:prstGeom>
          <a:noFill/>
          <a:ln w="9525">
            <a:noFill/>
            <a:miter lim="800000"/>
            <a:headEnd/>
            <a:tailEnd/>
          </a:ln>
          <a:effectLst/>
        </p:spPr>
        <p:txBody>
          <a:bodyPr wrap="square">
            <a:spAutoFit/>
          </a:bodyPr>
          <a:lstStyle/>
          <a:p>
            <a:r>
              <a:rPr lang="en-AU" sz="3200" dirty="0">
                <a:solidFill>
                  <a:schemeClr val="bg1"/>
                </a:solidFill>
              </a:rPr>
              <a:t>John 1:49  </a:t>
            </a:r>
          </a:p>
          <a:p>
            <a:r>
              <a:rPr lang="en-AU" sz="3200" dirty="0">
                <a:solidFill>
                  <a:schemeClr val="bg1"/>
                </a:solidFill>
              </a:rPr>
              <a:t>Nathanael answered and saith unto him, Rabbi, thou art </a:t>
            </a:r>
            <a:r>
              <a:rPr lang="en-AU" sz="3200" dirty="0">
                <a:solidFill>
                  <a:srgbClr val="FFFF00"/>
                </a:solidFill>
              </a:rPr>
              <a:t>the Son of God</a:t>
            </a:r>
            <a:r>
              <a:rPr lang="en-AU" sz="3200" dirty="0">
                <a:solidFill>
                  <a:schemeClr val="bg1"/>
                </a:solidFill>
              </a:rPr>
              <a:t>; thou art the King of Israel.</a:t>
            </a:r>
            <a:endParaRPr lang="en-AU" sz="5400" dirty="0">
              <a:solidFill>
                <a:schemeClr val="bg1"/>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8032845" y="5148853"/>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Nathanael </a:t>
            </a:r>
          </a:p>
        </p:txBody>
      </p:sp>
      <p:pic>
        <p:nvPicPr>
          <p:cNvPr id="23554" name="Picture 2" descr="Kent Crockett's Devotionals: Nathanael Under the Fig Tree">
            <a:extLst>
              <a:ext uri="{FF2B5EF4-FFF2-40B4-BE49-F238E27FC236}">
                <a16:creationId xmlns:a16="http://schemas.microsoft.com/office/drawing/2014/main" id="{323BD30D-BAE9-4D1F-8189-73A3B35AD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434" y="1385981"/>
            <a:ext cx="2588167" cy="324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72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8032845" y="5148853"/>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Peter </a:t>
            </a:r>
          </a:p>
        </p:txBody>
      </p:sp>
      <p:sp>
        <p:nvSpPr>
          <p:cNvPr id="6" name="Text Box 4">
            <a:extLst>
              <a:ext uri="{FF2B5EF4-FFF2-40B4-BE49-F238E27FC236}">
                <a16:creationId xmlns:a16="http://schemas.microsoft.com/office/drawing/2014/main" id="{55EABEDA-2468-4FD6-BD43-9378B479634C}"/>
              </a:ext>
            </a:extLst>
          </p:cNvPr>
          <p:cNvSpPr txBox="1">
            <a:spLocks noChangeArrowheads="1"/>
          </p:cNvSpPr>
          <p:nvPr/>
        </p:nvSpPr>
        <p:spPr bwMode="auto">
          <a:xfrm>
            <a:off x="692476" y="1859339"/>
            <a:ext cx="6072923" cy="3139321"/>
          </a:xfrm>
          <a:prstGeom prst="rect">
            <a:avLst/>
          </a:prstGeom>
          <a:noFill/>
          <a:ln w="9525">
            <a:noFill/>
            <a:miter lim="800000"/>
            <a:headEnd/>
            <a:tailEnd/>
          </a:ln>
          <a:effectLst/>
        </p:spPr>
        <p:txBody>
          <a:bodyPr wrap="square">
            <a:spAutoFit/>
          </a:bodyPr>
          <a:lstStyle/>
          <a:p>
            <a:pPr>
              <a:spcBef>
                <a:spcPct val="50000"/>
              </a:spcBef>
              <a:defRPr/>
            </a:pPr>
            <a:r>
              <a:rPr lang="en-US" sz="3600" dirty="0">
                <a:solidFill>
                  <a:schemeClr val="bg1"/>
                </a:solidFill>
                <a:cs typeface="Arial" charset="0"/>
              </a:rPr>
              <a:t>Matthew 16:16</a:t>
            </a:r>
          </a:p>
          <a:p>
            <a:pPr>
              <a:spcBef>
                <a:spcPct val="50000"/>
              </a:spcBef>
              <a:defRPr/>
            </a:pPr>
            <a:r>
              <a:rPr lang="en-US" sz="3600" dirty="0">
                <a:solidFill>
                  <a:schemeClr val="bg1"/>
                </a:solidFill>
                <a:cs typeface="Arial" charset="0"/>
              </a:rPr>
              <a:t>And Simon Peter answered and said, Thou art the </a:t>
            </a:r>
            <a:r>
              <a:rPr lang="en-US" sz="3600" dirty="0">
                <a:solidFill>
                  <a:srgbClr val="FFFF00"/>
                </a:solidFill>
                <a:cs typeface="Arial" charset="0"/>
              </a:rPr>
              <a:t>Christ</a:t>
            </a:r>
            <a:r>
              <a:rPr lang="en-US" sz="3600" dirty="0">
                <a:solidFill>
                  <a:schemeClr val="bg1"/>
                </a:solidFill>
                <a:cs typeface="Arial" charset="0"/>
              </a:rPr>
              <a:t>, </a:t>
            </a:r>
            <a:r>
              <a:rPr lang="en-US" sz="3600" dirty="0">
                <a:solidFill>
                  <a:schemeClr val="bg1"/>
                </a:solidFill>
                <a:effectLst>
                  <a:outerShdw blurRad="38100" dist="38100" dir="2700000" algn="tl">
                    <a:srgbClr val="000000"/>
                  </a:outerShdw>
                </a:effectLst>
                <a:cs typeface="Arial" charset="0"/>
              </a:rPr>
              <a:t>the </a:t>
            </a:r>
            <a:r>
              <a:rPr lang="en-US" sz="3600" dirty="0">
                <a:solidFill>
                  <a:srgbClr val="FFFF00"/>
                </a:solidFill>
                <a:cs typeface="Arial" charset="0"/>
              </a:rPr>
              <a:t>Son of the living God.</a:t>
            </a:r>
          </a:p>
        </p:txBody>
      </p:sp>
      <p:pic>
        <p:nvPicPr>
          <p:cNvPr id="9" name="Picture 6" descr="0605027">
            <a:extLst>
              <a:ext uri="{FF2B5EF4-FFF2-40B4-BE49-F238E27FC236}">
                <a16:creationId xmlns:a16="http://schemas.microsoft.com/office/drawing/2014/main" id="{B3C41A4B-159A-4B2B-BAA4-9C6E3664287B}"/>
              </a:ext>
            </a:extLst>
          </p:cNvPr>
          <p:cNvPicPr>
            <a:picLocks noChangeAspect="1" noChangeArrowheads="1"/>
          </p:cNvPicPr>
          <p:nvPr/>
        </p:nvPicPr>
        <p:blipFill>
          <a:blip r:embed="rId2"/>
          <a:srcRect/>
          <a:stretch>
            <a:fillRect/>
          </a:stretch>
        </p:blipFill>
        <p:spPr bwMode="auto">
          <a:xfrm>
            <a:off x="8542946" y="1062816"/>
            <a:ext cx="2956578" cy="3943233"/>
          </a:xfrm>
          <a:prstGeom prst="rect">
            <a:avLst/>
          </a:prstGeom>
          <a:ln>
            <a:noFill/>
          </a:ln>
          <a:effectLst>
            <a:softEdge rad="112500"/>
          </a:effectLst>
        </p:spPr>
      </p:pic>
    </p:spTree>
    <p:extLst>
      <p:ext uri="{BB962C8B-B14F-4D97-AF65-F5344CB8AC3E}">
        <p14:creationId xmlns:p14="http://schemas.microsoft.com/office/powerpoint/2010/main" val="199911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anim calcmode="lin" valueType="num">
                                      <p:cBhvr>
                                        <p:cTn id="11" dur="2000" fill="hold"/>
                                        <p:tgtEl>
                                          <p:spTgt spid="9"/>
                                        </p:tgtEl>
                                        <p:attrNameLst>
                                          <p:attrName>ppt_x</p:attrName>
                                        </p:attrNameLst>
                                      </p:cBhvr>
                                      <p:tavLst>
                                        <p:tav tm="0">
                                          <p:val>
                                            <p:strVal val="#ppt_x"/>
                                          </p:val>
                                        </p:tav>
                                        <p:tav tm="100000">
                                          <p:val>
                                            <p:strVal val="#ppt_x"/>
                                          </p:val>
                                        </p:tav>
                                      </p:tavLst>
                                    </p:anim>
                                    <p:anim calcmode="lin" valueType="num">
                                      <p:cBhvr>
                                        <p:cTn id="1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8195490" y="5406721"/>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Martha </a:t>
            </a: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838994" y="1670978"/>
            <a:ext cx="5439143" cy="3046988"/>
          </a:xfrm>
          <a:prstGeom prst="rect">
            <a:avLst/>
          </a:prstGeom>
          <a:noFill/>
          <a:ln w="9525" algn="ctr">
            <a:noFill/>
            <a:miter lim="800000"/>
            <a:headEnd/>
            <a:tailEnd/>
          </a:ln>
          <a:effectLst/>
        </p:spPr>
        <p:txBody>
          <a:bodyPr wrap="square">
            <a:spAutoFit/>
          </a:bodyPr>
          <a:lstStyle/>
          <a:p>
            <a:r>
              <a:rPr lang="en-AU" sz="3200" dirty="0">
                <a:solidFill>
                  <a:schemeClr val="bg1"/>
                </a:solidFill>
              </a:rPr>
              <a:t>John 11:27  </a:t>
            </a:r>
          </a:p>
          <a:p>
            <a:r>
              <a:rPr lang="en-AU" sz="3200" dirty="0">
                <a:solidFill>
                  <a:schemeClr val="bg1"/>
                </a:solidFill>
              </a:rPr>
              <a:t>She saith unto him, Yea, Lord: I believe that thou art the </a:t>
            </a:r>
            <a:r>
              <a:rPr lang="en-AU" sz="3200" dirty="0">
                <a:solidFill>
                  <a:srgbClr val="FFFF00"/>
                </a:solidFill>
              </a:rPr>
              <a:t>Christ</a:t>
            </a:r>
            <a:r>
              <a:rPr lang="en-AU" sz="3200" dirty="0">
                <a:solidFill>
                  <a:schemeClr val="bg1"/>
                </a:solidFill>
              </a:rPr>
              <a:t>, the </a:t>
            </a:r>
            <a:r>
              <a:rPr lang="en-AU" sz="3200" dirty="0">
                <a:solidFill>
                  <a:srgbClr val="FFFF00"/>
                </a:solidFill>
              </a:rPr>
              <a:t>Son of God</a:t>
            </a:r>
            <a:r>
              <a:rPr lang="en-AU" sz="3200" dirty="0">
                <a:solidFill>
                  <a:schemeClr val="bg1"/>
                </a:solidFill>
              </a:rPr>
              <a:t>, which should come into the world. </a:t>
            </a:r>
          </a:p>
        </p:txBody>
      </p:sp>
      <p:pic>
        <p:nvPicPr>
          <p:cNvPr id="30722" name="Picture 2" descr="Jesus—“The Resurrection and the Life” (John 11) | Life of Jesus">
            <a:extLst>
              <a:ext uri="{FF2B5EF4-FFF2-40B4-BE49-F238E27FC236}">
                <a16:creationId xmlns:a16="http://schemas.microsoft.com/office/drawing/2014/main" id="{77507A53-AD08-4160-B4C1-F8D8A6F94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938" y="1358589"/>
            <a:ext cx="3779216" cy="377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6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7962734" y="4907958"/>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Paul </a:t>
            </a: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838994" y="1670978"/>
            <a:ext cx="5439143" cy="2062103"/>
          </a:xfrm>
          <a:prstGeom prst="rect">
            <a:avLst/>
          </a:prstGeom>
          <a:noFill/>
          <a:ln w="9525" algn="ctr">
            <a:noFill/>
            <a:miter lim="800000"/>
            <a:headEnd/>
            <a:tailEnd/>
          </a:ln>
          <a:effectLst/>
        </p:spPr>
        <p:txBody>
          <a:bodyPr wrap="square">
            <a:spAutoFit/>
          </a:bodyPr>
          <a:lstStyle/>
          <a:p>
            <a:r>
              <a:rPr lang="en-AU" sz="3200" dirty="0">
                <a:solidFill>
                  <a:schemeClr val="bg1"/>
                </a:solidFill>
              </a:rPr>
              <a:t> Act 9:20  </a:t>
            </a:r>
          </a:p>
          <a:p>
            <a:r>
              <a:rPr lang="en-AU" sz="3200" dirty="0">
                <a:solidFill>
                  <a:schemeClr val="bg1"/>
                </a:solidFill>
              </a:rPr>
              <a:t>And straightway he preached Christ in the synagogues, that he is the Son of God. </a:t>
            </a:r>
            <a:endParaRPr lang="en-AU" sz="4800" dirty="0">
              <a:solidFill>
                <a:schemeClr val="bg1"/>
              </a:solidFill>
            </a:endParaRPr>
          </a:p>
        </p:txBody>
      </p:sp>
      <p:pic>
        <p:nvPicPr>
          <p:cNvPr id="1026" name="Picture 2" descr="Areopagus sermon - Wikipedia">
            <a:extLst>
              <a:ext uri="{FF2B5EF4-FFF2-40B4-BE49-F238E27FC236}">
                <a16:creationId xmlns:a16="http://schemas.microsoft.com/office/drawing/2014/main" id="{38B4278C-B6B0-4BE9-B80C-FC03E92BF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4668" y="1427584"/>
            <a:ext cx="3690663" cy="283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9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Disciples believe Jesus was?</a:t>
            </a:r>
            <a:endParaRPr lang="en-US" altLang="en-US" sz="1200" dirty="0">
              <a:solidFill>
                <a:srgbClr val="FFFF66"/>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8195490" y="5406721"/>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AU" altLang="en-US" sz="3600" dirty="0">
                <a:solidFill>
                  <a:schemeClr val="bg1"/>
                </a:solidFill>
                <a:latin typeface="Georgia" panose="02040502050405020303" pitchFamily="18" charset="0"/>
              </a:rPr>
              <a:t>The Apostles </a:t>
            </a: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656857" y="1560818"/>
            <a:ext cx="5439143" cy="3046988"/>
          </a:xfrm>
          <a:prstGeom prst="rect">
            <a:avLst/>
          </a:prstGeom>
          <a:noFill/>
          <a:ln w="9525" algn="ctr">
            <a:noFill/>
            <a:miter lim="800000"/>
            <a:headEnd/>
            <a:tailEnd/>
          </a:ln>
          <a:effectLst/>
        </p:spPr>
        <p:txBody>
          <a:bodyPr wrap="square">
            <a:spAutoFit/>
          </a:bodyPr>
          <a:lstStyle/>
          <a:p>
            <a:r>
              <a:rPr lang="en-AU" sz="3200" dirty="0">
                <a:solidFill>
                  <a:schemeClr val="bg1"/>
                </a:solidFill>
              </a:rPr>
              <a:t>Matthew 14:33 </a:t>
            </a:r>
          </a:p>
          <a:p>
            <a:r>
              <a:rPr lang="en-AU" sz="3200" dirty="0">
                <a:solidFill>
                  <a:schemeClr val="bg1"/>
                </a:solidFill>
              </a:rPr>
              <a:t> </a:t>
            </a:r>
          </a:p>
          <a:p>
            <a:r>
              <a:rPr lang="en-AU" sz="3200" dirty="0">
                <a:solidFill>
                  <a:schemeClr val="bg1"/>
                </a:solidFill>
              </a:rPr>
              <a:t>Then they that were in the ship came and worshipped him, saying, Of a truth thou art </a:t>
            </a:r>
            <a:r>
              <a:rPr lang="en-AU" sz="3200" dirty="0">
                <a:solidFill>
                  <a:srgbClr val="FFFF00"/>
                </a:solidFill>
              </a:rPr>
              <a:t>the Son of God</a:t>
            </a:r>
            <a:r>
              <a:rPr lang="en-AU" sz="3200" dirty="0">
                <a:solidFill>
                  <a:schemeClr val="bg1"/>
                </a:solidFill>
              </a:rPr>
              <a:t>. </a:t>
            </a:r>
          </a:p>
        </p:txBody>
      </p:sp>
      <p:pic>
        <p:nvPicPr>
          <p:cNvPr id="33796" name="Picture 4" descr="Peter Walks on Water – Building on the Word">
            <a:extLst>
              <a:ext uri="{FF2B5EF4-FFF2-40B4-BE49-F238E27FC236}">
                <a16:creationId xmlns:a16="http://schemas.microsoft.com/office/drawing/2014/main" id="{E4624978-A2CC-4B56-97E6-212CF3608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462" y="1450659"/>
            <a:ext cx="5227691" cy="326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Who did the fallen angels believe Jesus was?</a:t>
            </a:r>
            <a:endParaRPr lang="en-US" altLang="en-US" sz="1200" dirty="0">
              <a:solidFill>
                <a:srgbClr val="FFFF66"/>
              </a:solidFill>
            </a:endParaRPr>
          </a:p>
        </p:txBody>
      </p:sp>
      <p:sp>
        <p:nvSpPr>
          <p:cNvPr id="7" name="TextBox 1">
            <a:extLst>
              <a:ext uri="{FF2B5EF4-FFF2-40B4-BE49-F238E27FC236}">
                <a16:creationId xmlns:a16="http://schemas.microsoft.com/office/drawing/2014/main" id="{42649DD1-CC3F-4A33-A4C0-D5E9CE5F5C24}"/>
              </a:ext>
            </a:extLst>
          </p:cNvPr>
          <p:cNvSpPr txBox="1">
            <a:spLocks noChangeArrowheads="1"/>
          </p:cNvSpPr>
          <p:nvPr/>
        </p:nvSpPr>
        <p:spPr bwMode="auto">
          <a:xfrm>
            <a:off x="7844480" y="5355737"/>
            <a:ext cx="3690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r>
              <a:rPr lang="en-US" altLang="en-US" sz="3600" dirty="0">
                <a:solidFill>
                  <a:schemeClr val="bg1"/>
                </a:solidFill>
                <a:latin typeface="Georgia" panose="02040502050405020303" pitchFamily="18" charset="0"/>
              </a:rPr>
              <a:t>F</a:t>
            </a:r>
            <a:r>
              <a:rPr lang="en-AU" altLang="en-US" sz="3600" dirty="0" err="1">
                <a:solidFill>
                  <a:schemeClr val="bg1"/>
                </a:solidFill>
                <a:latin typeface="Georgia" panose="02040502050405020303" pitchFamily="18" charset="0"/>
              </a:rPr>
              <a:t>allen</a:t>
            </a:r>
            <a:r>
              <a:rPr lang="en-AU" altLang="en-US" sz="3600" dirty="0">
                <a:solidFill>
                  <a:schemeClr val="bg1"/>
                </a:solidFill>
                <a:latin typeface="Georgia" panose="02040502050405020303" pitchFamily="18" charset="0"/>
              </a:rPr>
              <a:t> Angels</a:t>
            </a: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656857" y="1560818"/>
            <a:ext cx="5439143" cy="4031873"/>
          </a:xfrm>
          <a:prstGeom prst="rect">
            <a:avLst/>
          </a:prstGeom>
          <a:noFill/>
          <a:ln w="9525" algn="ctr">
            <a:noFill/>
            <a:miter lim="800000"/>
            <a:headEnd/>
            <a:tailEnd/>
          </a:ln>
          <a:effectLst/>
        </p:spPr>
        <p:txBody>
          <a:bodyPr wrap="square">
            <a:spAutoFit/>
          </a:bodyPr>
          <a:lstStyle/>
          <a:p>
            <a:r>
              <a:rPr lang="en-AU" sz="3200" dirty="0">
                <a:solidFill>
                  <a:schemeClr val="bg1"/>
                </a:solidFill>
              </a:rPr>
              <a:t>Luke 8:28  </a:t>
            </a:r>
          </a:p>
          <a:p>
            <a:r>
              <a:rPr lang="en-AU" sz="3200" dirty="0">
                <a:solidFill>
                  <a:schemeClr val="bg1"/>
                </a:solidFill>
              </a:rPr>
              <a:t>When he saw Jesus, he cried out, and fell down before him, and with a loud voice said, What have I to do with thee, Jesus, thou </a:t>
            </a:r>
            <a:r>
              <a:rPr lang="en-AU" sz="3200" dirty="0">
                <a:solidFill>
                  <a:srgbClr val="FFFF00"/>
                </a:solidFill>
              </a:rPr>
              <a:t>Son of God most high</a:t>
            </a:r>
            <a:r>
              <a:rPr lang="en-AU" sz="3200" dirty="0">
                <a:solidFill>
                  <a:schemeClr val="bg1"/>
                </a:solidFill>
              </a:rPr>
              <a:t>? I beseech thee, torment me not.  </a:t>
            </a:r>
          </a:p>
        </p:txBody>
      </p:sp>
      <p:pic>
        <p:nvPicPr>
          <p:cNvPr id="35842" name="Picture 2" descr="An Exegesis of Mark 5:1-20 Jesus Heals the Gerasene Demoniac – Resources  for Secondary English and Religion">
            <a:extLst>
              <a:ext uri="{FF2B5EF4-FFF2-40B4-BE49-F238E27FC236}">
                <a16:creationId xmlns:a16="http://schemas.microsoft.com/office/drawing/2014/main" id="{0C32A080-BCF7-4A58-A72B-EEAA8B755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723" y="1632325"/>
            <a:ext cx="4044176" cy="303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0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456000" y="234020"/>
            <a:ext cx="111412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Jesus was crucified for confessing His Sonship!</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656857" y="1560818"/>
            <a:ext cx="6000421" cy="4708981"/>
          </a:xfrm>
          <a:prstGeom prst="rect">
            <a:avLst/>
          </a:prstGeom>
          <a:noFill/>
          <a:ln w="9525" algn="ctr">
            <a:noFill/>
            <a:miter lim="800000"/>
            <a:headEnd/>
            <a:tailEnd/>
          </a:ln>
          <a:effectLst/>
        </p:spPr>
        <p:txBody>
          <a:bodyPr wrap="square">
            <a:spAutoFit/>
          </a:bodyPr>
          <a:lstStyle/>
          <a:p>
            <a:r>
              <a:rPr lang="x-none" sz="3000" dirty="0">
                <a:solidFill>
                  <a:schemeClr val="bg1"/>
                </a:solidFill>
              </a:rPr>
              <a:t>Mar 14:61  But he held his peace, and answered nothing. Again the high priest asked him, and said unto him, Art thou the Christ, </a:t>
            </a:r>
            <a:r>
              <a:rPr lang="x-none" sz="3000" dirty="0">
                <a:solidFill>
                  <a:srgbClr val="FFFF00"/>
                </a:solidFill>
              </a:rPr>
              <a:t>the Son of the Blessed</a:t>
            </a:r>
            <a:r>
              <a:rPr lang="x-none" sz="3000" dirty="0">
                <a:solidFill>
                  <a:schemeClr val="bg1"/>
                </a:solidFill>
              </a:rPr>
              <a:t>? </a:t>
            </a:r>
            <a:endParaRPr lang="en-AU" sz="3000" dirty="0">
              <a:solidFill>
                <a:schemeClr val="bg1"/>
              </a:solidFill>
            </a:endParaRPr>
          </a:p>
          <a:p>
            <a:r>
              <a:rPr lang="x-none" sz="3000" dirty="0">
                <a:solidFill>
                  <a:schemeClr val="bg1"/>
                </a:solidFill>
              </a:rPr>
              <a:t>Mar 14:62  And Jesus said, </a:t>
            </a:r>
            <a:r>
              <a:rPr lang="x-none" sz="3000" dirty="0">
                <a:solidFill>
                  <a:srgbClr val="FFFF00"/>
                </a:solidFill>
              </a:rPr>
              <a:t>I am</a:t>
            </a:r>
            <a:r>
              <a:rPr lang="x-none" sz="3000" dirty="0">
                <a:solidFill>
                  <a:schemeClr val="bg1"/>
                </a:solidFill>
              </a:rPr>
              <a:t>: and ye shall see the Son of man sitting on the right hand of power, and coming in the clouds of heaven. </a:t>
            </a:r>
            <a:endParaRPr lang="en-AU" sz="3000" dirty="0">
              <a:solidFill>
                <a:schemeClr val="bg1"/>
              </a:solidFill>
            </a:endParaRPr>
          </a:p>
        </p:txBody>
      </p:sp>
      <p:pic>
        <p:nvPicPr>
          <p:cNvPr id="36866" name="Picture 2" descr="The Trial and Death of Jesus | BYU New Testament Commentary">
            <a:extLst>
              <a:ext uri="{FF2B5EF4-FFF2-40B4-BE49-F238E27FC236}">
                <a16:creationId xmlns:a16="http://schemas.microsoft.com/office/drawing/2014/main" id="{BF744529-2C4F-4213-93C1-2341085B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1"/>
          <a:stretch/>
        </p:blipFill>
        <p:spPr bwMode="auto">
          <a:xfrm>
            <a:off x="7629711" y="1962262"/>
            <a:ext cx="4212492" cy="32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3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97008" y="570564"/>
            <a:ext cx="7307109" cy="5987142"/>
          </a:xfrm>
          <a:prstGeom prst="rect">
            <a:avLst/>
          </a:prstGeom>
        </p:spPr>
        <p:txBody>
          <a:bodyPr>
            <a:normAutofit/>
          </a:bodyPr>
          <a:lstStyle/>
          <a:p>
            <a:r>
              <a:rPr lang="en-AU" sz="3200" dirty="0">
                <a:solidFill>
                  <a:schemeClr val="bg1"/>
                </a:solidFill>
              </a:rPr>
              <a:t>Rev 13:3  </a:t>
            </a:r>
          </a:p>
          <a:p>
            <a:endParaRPr lang="en-AU" sz="3200" dirty="0">
              <a:solidFill>
                <a:schemeClr val="bg1"/>
              </a:solidFill>
            </a:endParaRPr>
          </a:p>
          <a:p>
            <a:r>
              <a:rPr lang="en-AU" sz="3200" dirty="0">
                <a:solidFill>
                  <a:schemeClr val="bg1"/>
                </a:solidFill>
              </a:rPr>
              <a:t>And I saw one of his heads as it were wounded to death; and his deadly wound was healed: </a:t>
            </a:r>
            <a:r>
              <a:rPr lang="en-AU" sz="3200" b="1" dirty="0">
                <a:solidFill>
                  <a:schemeClr val="bg1"/>
                </a:solidFill>
              </a:rPr>
              <a:t>and all the world wondered after the beast</a:t>
            </a:r>
            <a:r>
              <a:rPr lang="en-AU" sz="3200" dirty="0">
                <a:solidFill>
                  <a:schemeClr val="bg1"/>
                </a:solidFill>
              </a:rPr>
              <a:t>. </a:t>
            </a:r>
          </a:p>
          <a:p>
            <a:r>
              <a:rPr lang="en-AU" sz="3200" dirty="0">
                <a:solidFill>
                  <a:schemeClr val="bg1"/>
                </a:solidFill>
              </a:rPr>
              <a:t>Rev 13:4  And </a:t>
            </a:r>
            <a:r>
              <a:rPr lang="en-AU" sz="3200" b="1" dirty="0">
                <a:solidFill>
                  <a:schemeClr val="bg1"/>
                </a:solidFill>
              </a:rPr>
              <a:t>they</a:t>
            </a:r>
            <a:r>
              <a:rPr lang="en-AU" sz="3200" dirty="0">
                <a:solidFill>
                  <a:schemeClr val="bg1"/>
                </a:solidFill>
              </a:rPr>
              <a:t> worshipped </a:t>
            </a:r>
            <a:r>
              <a:rPr lang="en-AU" sz="3200" b="1" dirty="0">
                <a:solidFill>
                  <a:schemeClr val="bg1"/>
                </a:solidFill>
              </a:rPr>
              <a:t>the dragon</a:t>
            </a:r>
            <a:r>
              <a:rPr lang="en-AU" sz="3200" dirty="0">
                <a:solidFill>
                  <a:schemeClr val="bg1"/>
                </a:solidFill>
              </a:rPr>
              <a:t> which gave power unto the beast: and they worshipped the beast, saying, Who is like unto the beast? who is able to make war with him? </a:t>
            </a:r>
          </a:p>
        </p:txBody>
      </p:sp>
      <p:pic>
        <p:nvPicPr>
          <p:cNvPr id="7170" name="Picture 2" descr="The Bible is not the WORD but testifies of Him » Christian Truth Center">
            <a:extLst>
              <a:ext uri="{FF2B5EF4-FFF2-40B4-BE49-F238E27FC236}">
                <a16:creationId xmlns:a16="http://schemas.microsoft.com/office/drawing/2014/main" id="{4CC2CF8C-609D-4732-A19F-2B241F9D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07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3109990" y="211718"/>
            <a:ext cx="55322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How is Jesus the Son?</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656857" y="1560818"/>
            <a:ext cx="6000421" cy="3970318"/>
          </a:xfrm>
          <a:prstGeom prst="rect">
            <a:avLst/>
          </a:prstGeom>
          <a:noFill/>
          <a:ln w="9525" algn="ctr">
            <a:noFill/>
            <a:miter lim="800000"/>
            <a:headEnd/>
            <a:tailEnd/>
          </a:ln>
          <a:effectLst/>
        </p:spPr>
        <p:txBody>
          <a:bodyPr wrap="square">
            <a:spAutoFit/>
          </a:bodyPr>
          <a:lstStyle/>
          <a:p>
            <a:r>
              <a:rPr lang="en-AU" sz="3600" dirty="0">
                <a:solidFill>
                  <a:schemeClr val="bg1"/>
                </a:solidFill>
              </a:rPr>
              <a:t>John 3:16  </a:t>
            </a:r>
          </a:p>
          <a:p>
            <a:r>
              <a:rPr lang="en-AU" sz="3600" dirty="0">
                <a:solidFill>
                  <a:schemeClr val="bg1"/>
                </a:solidFill>
              </a:rPr>
              <a:t>For God so loved the world, that he gave his </a:t>
            </a:r>
            <a:r>
              <a:rPr lang="en-AU" sz="3600" dirty="0">
                <a:solidFill>
                  <a:srgbClr val="FFFF00"/>
                </a:solidFill>
              </a:rPr>
              <a:t>only</a:t>
            </a:r>
            <a:r>
              <a:rPr lang="en-AU" sz="3600" dirty="0">
                <a:solidFill>
                  <a:schemeClr val="bg1"/>
                </a:solidFill>
              </a:rPr>
              <a:t> </a:t>
            </a:r>
            <a:r>
              <a:rPr lang="en-AU" sz="3600" b="1" dirty="0">
                <a:solidFill>
                  <a:srgbClr val="FFFF00"/>
                </a:solidFill>
              </a:rPr>
              <a:t>begotten</a:t>
            </a:r>
            <a:r>
              <a:rPr lang="en-AU" sz="3600" dirty="0">
                <a:solidFill>
                  <a:schemeClr val="bg1"/>
                </a:solidFill>
              </a:rPr>
              <a:t> </a:t>
            </a:r>
            <a:r>
              <a:rPr lang="en-AU" sz="3600" dirty="0">
                <a:solidFill>
                  <a:srgbClr val="FFFF00"/>
                </a:solidFill>
              </a:rPr>
              <a:t>Son</a:t>
            </a:r>
            <a:r>
              <a:rPr lang="en-AU" sz="3600" dirty="0">
                <a:solidFill>
                  <a:schemeClr val="bg1"/>
                </a:solidFill>
              </a:rPr>
              <a:t>, that whosoever believeth in him should not perish, but have everlasting life. </a:t>
            </a:r>
          </a:p>
        </p:txBody>
      </p:sp>
      <p:pic>
        <p:nvPicPr>
          <p:cNvPr id="37890" name="Picture 2" descr="The Charm of Home: Jesus Teaches Nicodemus">
            <a:extLst>
              <a:ext uri="{FF2B5EF4-FFF2-40B4-BE49-F238E27FC236}">
                <a16:creationId xmlns:a16="http://schemas.microsoft.com/office/drawing/2014/main" id="{3555E638-D1AE-4A71-8C7A-170B2DF23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24" t="6481" r="4558" b="8146"/>
          <a:stretch/>
        </p:blipFill>
        <p:spPr bwMode="auto">
          <a:xfrm>
            <a:off x="7751868" y="1850515"/>
            <a:ext cx="4046122" cy="30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3109990" y="211718"/>
            <a:ext cx="55322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How is Jesus the Son?</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378077" y="1315005"/>
            <a:ext cx="6000421" cy="4524315"/>
          </a:xfrm>
          <a:prstGeom prst="rect">
            <a:avLst/>
          </a:prstGeom>
          <a:noFill/>
          <a:ln w="9525" algn="ctr">
            <a:noFill/>
            <a:miter lim="800000"/>
            <a:headEnd/>
            <a:tailEnd/>
          </a:ln>
          <a:effectLst/>
        </p:spPr>
        <p:txBody>
          <a:bodyPr wrap="square">
            <a:spAutoFit/>
          </a:bodyPr>
          <a:lstStyle/>
          <a:p>
            <a:r>
              <a:rPr lang="en-AU" sz="3200" dirty="0">
                <a:solidFill>
                  <a:schemeClr val="bg1"/>
                </a:solidFill>
              </a:rPr>
              <a:t>Micah 5:2  </a:t>
            </a:r>
          </a:p>
          <a:p>
            <a:r>
              <a:rPr lang="en-AU" sz="3200" dirty="0">
                <a:solidFill>
                  <a:schemeClr val="bg1"/>
                </a:solidFill>
              </a:rPr>
              <a:t>But thou, Bethlehem </a:t>
            </a:r>
            <a:r>
              <a:rPr lang="en-AU" sz="3200" dirty="0" err="1">
                <a:solidFill>
                  <a:schemeClr val="bg1"/>
                </a:solidFill>
              </a:rPr>
              <a:t>Ephratah</a:t>
            </a:r>
            <a:r>
              <a:rPr lang="en-AU" sz="3200" dirty="0">
                <a:solidFill>
                  <a:schemeClr val="bg1"/>
                </a:solidFill>
              </a:rPr>
              <a:t>, </a:t>
            </a:r>
            <a:r>
              <a:rPr lang="en-AU" sz="3200" i="1" dirty="0">
                <a:solidFill>
                  <a:schemeClr val="bg1"/>
                </a:solidFill>
              </a:rPr>
              <a:t>though</a:t>
            </a:r>
            <a:r>
              <a:rPr lang="en-AU" sz="3200" dirty="0">
                <a:solidFill>
                  <a:schemeClr val="bg1"/>
                </a:solidFill>
              </a:rPr>
              <a:t> thou be little among the thousands of Judah, </a:t>
            </a:r>
            <a:r>
              <a:rPr lang="en-AU" sz="3200" i="1" dirty="0">
                <a:solidFill>
                  <a:schemeClr val="bg1"/>
                </a:solidFill>
              </a:rPr>
              <a:t>yet</a:t>
            </a:r>
            <a:r>
              <a:rPr lang="en-AU" sz="3200" dirty="0">
                <a:solidFill>
                  <a:schemeClr val="bg1"/>
                </a:solidFill>
              </a:rPr>
              <a:t> out of thee shall he come forth unto me </a:t>
            </a:r>
            <a:r>
              <a:rPr lang="en-AU" sz="3200" i="1" dirty="0">
                <a:solidFill>
                  <a:schemeClr val="bg1"/>
                </a:solidFill>
              </a:rPr>
              <a:t>that is</a:t>
            </a:r>
            <a:r>
              <a:rPr lang="en-AU" sz="3200" dirty="0">
                <a:solidFill>
                  <a:schemeClr val="bg1"/>
                </a:solidFill>
              </a:rPr>
              <a:t> to be ruler in Israel; whose </a:t>
            </a:r>
            <a:r>
              <a:rPr lang="en-AU" sz="3200" dirty="0">
                <a:solidFill>
                  <a:srgbClr val="FFFF00"/>
                </a:solidFill>
              </a:rPr>
              <a:t>goings forth</a:t>
            </a:r>
            <a:r>
              <a:rPr lang="en-AU" sz="3200" dirty="0">
                <a:solidFill>
                  <a:schemeClr val="bg1"/>
                </a:solidFill>
              </a:rPr>
              <a:t> </a:t>
            </a:r>
            <a:r>
              <a:rPr lang="en-AU" sz="3200" i="1" dirty="0">
                <a:solidFill>
                  <a:schemeClr val="bg1"/>
                </a:solidFill>
              </a:rPr>
              <a:t>have been</a:t>
            </a:r>
            <a:r>
              <a:rPr lang="en-AU" sz="3200" dirty="0">
                <a:solidFill>
                  <a:schemeClr val="bg1"/>
                </a:solidFill>
              </a:rPr>
              <a:t> from of old, </a:t>
            </a:r>
            <a:r>
              <a:rPr lang="en-AU" sz="3200" dirty="0">
                <a:solidFill>
                  <a:srgbClr val="FFFF00"/>
                </a:solidFill>
              </a:rPr>
              <a:t>from everlasting </a:t>
            </a:r>
            <a:r>
              <a:rPr lang="en-AU" sz="3200" dirty="0">
                <a:solidFill>
                  <a:srgbClr val="00B050"/>
                </a:solidFill>
              </a:rPr>
              <a:t>[days of eternity].</a:t>
            </a:r>
            <a:r>
              <a:rPr lang="en-AU" sz="3200" dirty="0">
                <a:solidFill>
                  <a:schemeClr val="bg1"/>
                </a:solidFill>
              </a:rPr>
              <a:t> </a:t>
            </a:r>
          </a:p>
        </p:txBody>
      </p:sp>
      <p:pic>
        <p:nvPicPr>
          <p:cNvPr id="38914" name="Picture 2" descr="Dead Sea Scrolls | Facsimile Editions">
            <a:extLst>
              <a:ext uri="{FF2B5EF4-FFF2-40B4-BE49-F238E27FC236}">
                <a16:creationId xmlns:a16="http://schemas.microsoft.com/office/drawing/2014/main" id="{3E541223-E5A7-44E7-A2DC-CA658B5C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057">
            <a:off x="7361419" y="2184399"/>
            <a:ext cx="4335524" cy="229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6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happened in the days of eternity? </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293743" y="1236946"/>
            <a:ext cx="8230664" cy="4524315"/>
          </a:xfrm>
          <a:prstGeom prst="rect">
            <a:avLst/>
          </a:prstGeom>
          <a:noFill/>
          <a:ln w="9525" algn="ctr">
            <a:noFill/>
            <a:miter lim="800000"/>
            <a:headEnd/>
            <a:tailEnd/>
          </a:ln>
          <a:effectLst/>
        </p:spPr>
        <p:txBody>
          <a:bodyPr wrap="square">
            <a:spAutoFit/>
          </a:bodyPr>
          <a:lstStyle/>
          <a:p>
            <a:r>
              <a:rPr lang="en-AU" sz="3200" dirty="0">
                <a:solidFill>
                  <a:schemeClr val="bg1"/>
                </a:solidFill>
              </a:rPr>
              <a:t>Pro 8:22 - 25 </a:t>
            </a:r>
          </a:p>
          <a:p>
            <a:r>
              <a:rPr lang="en-AU" sz="3200" dirty="0">
                <a:solidFill>
                  <a:schemeClr val="bg1"/>
                </a:solidFill>
              </a:rPr>
              <a:t> The LORD </a:t>
            </a:r>
            <a:r>
              <a:rPr lang="en-AU" sz="3200" dirty="0">
                <a:solidFill>
                  <a:srgbClr val="FFFF00"/>
                </a:solidFill>
              </a:rPr>
              <a:t>possessed</a:t>
            </a:r>
            <a:r>
              <a:rPr lang="en-AU" sz="3200" dirty="0">
                <a:solidFill>
                  <a:schemeClr val="bg1"/>
                </a:solidFill>
              </a:rPr>
              <a:t> me in the beginning of his way, before his works of old. I was set up from everlasting, from the beginning, or ever the earth was. When there were no depths, </a:t>
            </a:r>
            <a:r>
              <a:rPr lang="en-AU" sz="3200" dirty="0">
                <a:solidFill>
                  <a:srgbClr val="FFFF00"/>
                </a:solidFill>
              </a:rPr>
              <a:t>I was brought forth</a:t>
            </a:r>
            <a:r>
              <a:rPr lang="en-AU" sz="3200" dirty="0">
                <a:solidFill>
                  <a:schemeClr val="bg1"/>
                </a:solidFill>
              </a:rPr>
              <a:t>; when there were no fountains abounding with water. Before the mountains were settled, before the hills </a:t>
            </a:r>
            <a:r>
              <a:rPr lang="en-AU" sz="3200" dirty="0">
                <a:solidFill>
                  <a:srgbClr val="FFFF00"/>
                </a:solidFill>
              </a:rPr>
              <a:t>was I brought forth</a:t>
            </a:r>
            <a:r>
              <a:rPr lang="en-AU" sz="3200" dirty="0">
                <a:solidFill>
                  <a:schemeClr val="bg1"/>
                </a:solidFill>
              </a:rPr>
              <a:t>: </a:t>
            </a:r>
          </a:p>
        </p:txBody>
      </p:sp>
      <p:pic>
        <p:nvPicPr>
          <p:cNvPr id="38914" name="Picture 2" descr="Dead Sea Scrolls | Facsimile Editions">
            <a:extLst>
              <a:ext uri="{FF2B5EF4-FFF2-40B4-BE49-F238E27FC236}">
                <a16:creationId xmlns:a16="http://schemas.microsoft.com/office/drawing/2014/main" id="{3E541223-E5A7-44E7-A2DC-CA658B5C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057">
            <a:off x="8543046" y="2263881"/>
            <a:ext cx="3198593" cy="169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happened in the days of eternity? </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449860" y="1903693"/>
            <a:ext cx="6173964" cy="3046988"/>
          </a:xfrm>
          <a:prstGeom prst="rect">
            <a:avLst/>
          </a:prstGeom>
          <a:noFill/>
          <a:ln w="9525" algn="ctr">
            <a:noFill/>
            <a:miter lim="800000"/>
            <a:headEnd/>
            <a:tailEnd/>
          </a:ln>
          <a:effectLst/>
        </p:spPr>
        <p:txBody>
          <a:bodyPr wrap="square">
            <a:spAutoFit/>
          </a:bodyPr>
          <a:lstStyle/>
          <a:p>
            <a:r>
              <a:rPr lang="en-AU" sz="3200" b="1" dirty="0">
                <a:solidFill>
                  <a:schemeClr val="bg1"/>
                </a:solidFill>
              </a:rPr>
              <a:t>Joh 8:42</a:t>
            </a:r>
            <a:r>
              <a:rPr lang="en-AU" sz="3200" dirty="0">
                <a:solidFill>
                  <a:schemeClr val="bg1"/>
                </a:solidFill>
              </a:rPr>
              <a:t>  </a:t>
            </a:r>
          </a:p>
          <a:p>
            <a:r>
              <a:rPr lang="en-AU" sz="3200" dirty="0">
                <a:solidFill>
                  <a:schemeClr val="bg1"/>
                </a:solidFill>
              </a:rPr>
              <a:t>Jesus said unto them, If God were your Father, ye would love me: for </a:t>
            </a:r>
            <a:r>
              <a:rPr lang="en-AU" sz="3200" dirty="0">
                <a:solidFill>
                  <a:srgbClr val="FFFF00"/>
                </a:solidFill>
              </a:rPr>
              <a:t>I proceeded forth </a:t>
            </a:r>
            <a:r>
              <a:rPr lang="en-AU" sz="3200" dirty="0">
                <a:solidFill>
                  <a:schemeClr val="bg1"/>
                </a:solidFill>
              </a:rPr>
              <a:t>and came from God; neither came I of myself, but he sent me. </a:t>
            </a:r>
          </a:p>
        </p:txBody>
      </p:sp>
      <p:pic>
        <p:nvPicPr>
          <p:cNvPr id="6" name="Picture 2" descr="The Bible is not the WORD but testifies of Him » Christian Truth Center">
            <a:extLst>
              <a:ext uri="{FF2B5EF4-FFF2-40B4-BE49-F238E27FC236}">
                <a16:creationId xmlns:a16="http://schemas.microsoft.com/office/drawing/2014/main" id="{3DD2C133-D9C3-426A-8F91-807C8DE45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happened in the days of eternity? </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449860" y="1903693"/>
            <a:ext cx="6173964" cy="3046988"/>
          </a:xfrm>
          <a:prstGeom prst="rect">
            <a:avLst/>
          </a:prstGeom>
          <a:noFill/>
          <a:ln w="9525" algn="ctr">
            <a:noFill/>
            <a:miter lim="800000"/>
            <a:headEnd/>
            <a:tailEnd/>
          </a:ln>
          <a:effectLst/>
        </p:spPr>
        <p:txBody>
          <a:bodyPr wrap="square">
            <a:spAutoFit/>
          </a:bodyPr>
          <a:lstStyle/>
          <a:p>
            <a:r>
              <a:rPr lang="en-AU" sz="3200" dirty="0">
                <a:solidFill>
                  <a:schemeClr val="bg1"/>
                </a:solidFill>
              </a:rPr>
              <a:t>1Jn 4:9  </a:t>
            </a:r>
          </a:p>
          <a:p>
            <a:r>
              <a:rPr lang="en-AU" sz="3200" dirty="0">
                <a:solidFill>
                  <a:schemeClr val="bg1"/>
                </a:solidFill>
              </a:rPr>
              <a:t>In this was manifested the love of God toward us, because that God </a:t>
            </a:r>
            <a:r>
              <a:rPr lang="en-AU" sz="3200" b="1" dirty="0">
                <a:solidFill>
                  <a:srgbClr val="FFFF00"/>
                </a:solidFill>
              </a:rPr>
              <a:t>sent his only begotten Son into the world</a:t>
            </a:r>
            <a:r>
              <a:rPr lang="en-AU" sz="3200" dirty="0">
                <a:solidFill>
                  <a:schemeClr val="bg1"/>
                </a:solidFill>
              </a:rPr>
              <a:t>, that we might live through him. </a:t>
            </a:r>
          </a:p>
        </p:txBody>
      </p:sp>
      <p:pic>
        <p:nvPicPr>
          <p:cNvPr id="5" name="Picture 2" descr="The Bible is not the WORD but testifies of Him » Christian Truth Center">
            <a:extLst>
              <a:ext uri="{FF2B5EF4-FFF2-40B4-BE49-F238E27FC236}">
                <a16:creationId xmlns:a16="http://schemas.microsoft.com/office/drawing/2014/main" id="{0BCA359B-86B7-4014-B112-C44C4B3B2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758082" y="1828799"/>
            <a:ext cx="2698955" cy="26989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42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Was Jesus referred to as the Son of God in the OT?</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449860" y="1591459"/>
            <a:ext cx="6173964" cy="4524315"/>
          </a:xfrm>
          <a:prstGeom prst="rect">
            <a:avLst/>
          </a:prstGeom>
          <a:noFill/>
          <a:ln w="9525" algn="ctr">
            <a:noFill/>
            <a:miter lim="800000"/>
            <a:headEnd/>
            <a:tailEnd/>
          </a:ln>
          <a:effectLst/>
        </p:spPr>
        <p:txBody>
          <a:bodyPr wrap="square">
            <a:spAutoFit/>
          </a:bodyPr>
          <a:lstStyle/>
          <a:p>
            <a:r>
              <a:rPr lang="en-AU" sz="3200" dirty="0">
                <a:solidFill>
                  <a:schemeClr val="bg1"/>
                </a:solidFill>
              </a:rPr>
              <a:t>Proverbs 30:4  </a:t>
            </a:r>
          </a:p>
          <a:p>
            <a:r>
              <a:rPr lang="en-AU" sz="3200" dirty="0">
                <a:solidFill>
                  <a:schemeClr val="bg1"/>
                </a:solidFill>
              </a:rPr>
              <a:t>Who hath ascended up into heaven, or descended? who hath gathered the wind in his fists? who hath bound the waters in a garment? who hath established all the ends of the earth? what is his name, and what is </a:t>
            </a:r>
            <a:r>
              <a:rPr lang="en-AU" sz="3200" dirty="0">
                <a:solidFill>
                  <a:srgbClr val="FFFF00"/>
                </a:solidFill>
              </a:rPr>
              <a:t>his son's name</a:t>
            </a:r>
            <a:r>
              <a:rPr lang="en-AU" sz="3200" dirty="0">
                <a:solidFill>
                  <a:schemeClr val="bg1"/>
                </a:solidFill>
              </a:rPr>
              <a:t>, if thou canst tell? </a:t>
            </a:r>
          </a:p>
        </p:txBody>
      </p:sp>
      <p:pic>
        <p:nvPicPr>
          <p:cNvPr id="38914" name="Picture 2" descr="Dead Sea Scrolls | Facsimile Editions">
            <a:extLst>
              <a:ext uri="{FF2B5EF4-FFF2-40B4-BE49-F238E27FC236}">
                <a16:creationId xmlns:a16="http://schemas.microsoft.com/office/drawing/2014/main" id="{3E541223-E5A7-44E7-A2DC-CA658B5C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057">
            <a:off x="8543046" y="2263881"/>
            <a:ext cx="3198593" cy="169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Was Jesus referred to as the Son of God in the OT?</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449860" y="1903693"/>
            <a:ext cx="6173964" cy="3046988"/>
          </a:xfrm>
          <a:prstGeom prst="rect">
            <a:avLst/>
          </a:prstGeom>
          <a:noFill/>
          <a:ln w="9525" algn="ctr">
            <a:noFill/>
            <a:miter lim="800000"/>
            <a:headEnd/>
            <a:tailEnd/>
          </a:ln>
          <a:effectLst/>
        </p:spPr>
        <p:txBody>
          <a:bodyPr wrap="square">
            <a:spAutoFit/>
          </a:bodyPr>
          <a:lstStyle/>
          <a:p>
            <a:r>
              <a:rPr lang="en-AU" sz="3200" dirty="0">
                <a:solidFill>
                  <a:schemeClr val="bg1"/>
                </a:solidFill>
              </a:rPr>
              <a:t>Daniel 3:25  </a:t>
            </a:r>
          </a:p>
          <a:p>
            <a:r>
              <a:rPr lang="en-AU" sz="3200" dirty="0">
                <a:solidFill>
                  <a:schemeClr val="bg1"/>
                </a:solidFill>
              </a:rPr>
              <a:t>He answered and said, Lo, I see four men loose, walking in the midst of the fire, and they have no hurt; and the form of the fourth is like the </a:t>
            </a:r>
            <a:r>
              <a:rPr lang="en-AU" sz="3200" dirty="0">
                <a:solidFill>
                  <a:srgbClr val="FFFF00"/>
                </a:solidFill>
              </a:rPr>
              <a:t>Son of God</a:t>
            </a:r>
            <a:r>
              <a:rPr lang="en-AU" sz="3200" dirty="0">
                <a:solidFill>
                  <a:schemeClr val="bg1"/>
                </a:solidFill>
              </a:rPr>
              <a:t>. </a:t>
            </a:r>
          </a:p>
        </p:txBody>
      </p:sp>
      <p:pic>
        <p:nvPicPr>
          <p:cNvPr id="5" name="Picture 8" descr="0606172">
            <a:extLst>
              <a:ext uri="{FF2B5EF4-FFF2-40B4-BE49-F238E27FC236}">
                <a16:creationId xmlns:a16="http://schemas.microsoft.com/office/drawing/2014/main" id="{AFA78F23-CA0B-48C4-8EFB-E145B7D95549}"/>
              </a:ext>
            </a:extLst>
          </p:cNvPr>
          <p:cNvPicPr>
            <a:picLocks noChangeAspect="1" noChangeArrowheads="1"/>
          </p:cNvPicPr>
          <p:nvPr/>
        </p:nvPicPr>
        <p:blipFill>
          <a:blip r:embed="rId2"/>
          <a:srcRect/>
          <a:stretch>
            <a:fillRect/>
          </a:stretch>
        </p:blipFill>
        <p:spPr bwMode="auto">
          <a:xfrm>
            <a:off x="7492402" y="2004262"/>
            <a:ext cx="4249738" cy="3187700"/>
          </a:xfrm>
          <a:prstGeom prst="rect">
            <a:avLst/>
          </a:prstGeom>
          <a:ln>
            <a:noFill/>
          </a:ln>
          <a:effectLst>
            <a:softEdge rad="112500"/>
          </a:effectLst>
        </p:spPr>
      </p:pic>
    </p:spTree>
    <p:extLst>
      <p:ext uri="{BB962C8B-B14F-4D97-AF65-F5344CB8AC3E}">
        <p14:creationId xmlns:p14="http://schemas.microsoft.com/office/powerpoint/2010/main" val="338412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0"/>
                                        <p:tgtEl>
                                          <p:spTgt spid="5"/>
                                        </p:tgtEl>
                                      </p:cBhvr>
                                    </p:animEffect>
                                    <p:anim calcmode="lin" valueType="num">
                                      <p:cBhvr>
                                        <p:cTn id="10" dur="5000" fill="hold"/>
                                        <p:tgtEl>
                                          <p:spTgt spid="5"/>
                                        </p:tgtEl>
                                        <p:attrNameLst>
                                          <p:attrName>ppt_x</p:attrName>
                                        </p:attrNameLst>
                                      </p:cBhvr>
                                      <p:tavLst>
                                        <p:tav tm="0">
                                          <p:val>
                                            <p:strVal val="#ppt_x"/>
                                          </p:val>
                                        </p:tav>
                                        <p:tav tm="100000">
                                          <p:val>
                                            <p:strVal val="#ppt_x"/>
                                          </p:val>
                                        </p:tav>
                                      </p:tavLst>
                                    </p:anim>
                                    <p:anim calcmode="lin" valueType="num">
                                      <p:cBhvr>
                                        <p:cTn id="11"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Did Christ inherit from the Father?</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237987" y="1190015"/>
            <a:ext cx="9062130" cy="4770537"/>
          </a:xfrm>
          <a:prstGeom prst="rect">
            <a:avLst/>
          </a:prstGeom>
          <a:noFill/>
          <a:ln w="9525" algn="ctr">
            <a:noFill/>
            <a:miter lim="800000"/>
            <a:headEnd/>
            <a:tailEnd/>
          </a:ln>
          <a:effectLst/>
        </p:spPr>
        <p:txBody>
          <a:bodyPr wrap="square">
            <a:spAutoFit/>
          </a:bodyPr>
          <a:lstStyle/>
          <a:p>
            <a:pPr>
              <a:spcBef>
                <a:spcPct val="50000"/>
              </a:spcBef>
              <a:defRPr/>
            </a:pPr>
            <a:r>
              <a:rPr lang="en-US" sz="3200" dirty="0">
                <a:solidFill>
                  <a:schemeClr val="bg1"/>
                </a:solidFill>
                <a:cs typeface="Arial" charset="0"/>
              </a:rPr>
              <a:t>Hebrews 1:3, 4</a:t>
            </a:r>
          </a:p>
          <a:p>
            <a:pPr>
              <a:spcBef>
                <a:spcPct val="50000"/>
              </a:spcBef>
              <a:defRPr/>
            </a:pPr>
            <a:r>
              <a:rPr lang="en-US" sz="3200" dirty="0">
                <a:solidFill>
                  <a:schemeClr val="bg1"/>
                </a:solidFill>
                <a:cs typeface="Arial" charset="0"/>
              </a:rPr>
              <a:t>Who being </a:t>
            </a:r>
            <a:r>
              <a:rPr lang="en-US" sz="3200" dirty="0">
                <a:solidFill>
                  <a:schemeClr val="bg1"/>
                </a:solidFill>
                <a:effectLst>
                  <a:outerShdw blurRad="38100" dist="38100" dir="2700000" algn="tl">
                    <a:srgbClr val="000000"/>
                  </a:outerShdw>
                </a:effectLst>
                <a:cs typeface="Arial" charset="0"/>
              </a:rPr>
              <a:t>the brightness of his glory</a:t>
            </a:r>
            <a:r>
              <a:rPr lang="en-US" sz="3200" dirty="0">
                <a:solidFill>
                  <a:schemeClr val="bg1"/>
                </a:solidFill>
                <a:cs typeface="Arial" charset="0"/>
              </a:rPr>
              <a:t>, and </a:t>
            </a:r>
            <a:r>
              <a:rPr lang="en-US" sz="3200" dirty="0">
                <a:solidFill>
                  <a:srgbClr val="FFFF00"/>
                </a:solidFill>
                <a:effectLst>
                  <a:outerShdw blurRad="38100" dist="38100" dir="2700000" algn="tl">
                    <a:srgbClr val="000000"/>
                  </a:outerShdw>
                </a:effectLst>
                <a:cs typeface="Arial" charset="0"/>
              </a:rPr>
              <a:t>the express image of his person</a:t>
            </a:r>
            <a:r>
              <a:rPr lang="en-US" sz="3200" dirty="0">
                <a:solidFill>
                  <a:schemeClr val="bg1"/>
                </a:solidFill>
                <a:cs typeface="Arial" charset="0"/>
              </a:rPr>
              <a:t>, and upholding all things by the word of his power, when he had by himself purged our sins, sat down on the right hand of the Majesty on high; Being made so much better than the angels, as he hath </a:t>
            </a:r>
            <a:r>
              <a:rPr lang="en-US" sz="3200" dirty="0">
                <a:solidFill>
                  <a:srgbClr val="FFFF00"/>
                </a:solidFill>
                <a:effectLst>
                  <a:outerShdw blurRad="38100" dist="38100" dir="2700000" algn="tl">
                    <a:srgbClr val="000000"/>
                  </a:outerShdw>
                </a:effectLst>
                <a:cs typeface="Arial" charset="0"/>
              </a:rPr>
              <a:t>by inheritance</a:t>
            </a:r>
            <a:r>
              <a:rPr lang="en-US" sz="3200" dirty="0">
                <a:solidFill>
                  <a:srgbClr val="FFFF00"/>
                </a:solidFill>
                <a:cs typeface="Arial" charset="0"/>
              </a:rPr>
              <a:t> obtained </a:t>
            </a:r>
            <a:r>
              <a:rPr lang="en-US" sz="3200" dirty="0">
                <a:solidFill>
                  <a:srgbClr val="FFFF00"/>
                </a:solidFill>
                <a:effectLst>
                  <a:outerShdw blurRad="38100" dist="38100" dir="2700000" algn="tl">
                    <a:srgbClr val="000000"/>
                  </a:outerShdw>
                </a:effectLst>
                <a:cs typeface="Arial" charset="0"/>
              </a:rPr>
              <a:t>a more excellent name</a:t>
            </a:r>
            <a:r>
              <a:rPr lang="en-US" sz="3200" dirty="0">
                <a:solidFill>
                  <a:srgbClr val="FFFF00"/>
                </a:solidFill>
                <a:cs typeface="Arial" charset="0"/>
              </a:rPr>
              <a:t> </a:t>
            </a:r>
            <a:r>
              <a:rPr lang="en-US" sz="3200" dirty="0">
                <a:solidFill>
                  <a:schemeClr val="bg1"/>
                </a:solidFill>
                <a:cs typeface="Arial" charset="0"/>
              </a:rPr>
              <a:t>than they.</a:t>
            </a:r>
          </a:p>
        </p:txBody>
      </p:sp>
      <p:pic>
        <p:nvPicPr>
          <p:cNvPr id="6" name="Picture 2" descr="The Bible is not the WORD but testifies of Him » Christian Truth Center">
            <a:extLst>
              <a:ext uri="{FF2B5EF4-FFF2-40B4-BE49-F238E27FC236}">
                <a16:creationId xmlns:a16="http://schemas.microsoft.com/office/drawing/2014/main" id="{ED4DB3C6-F639-4127-861A-585546DE7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10067592" y="2402022"/>
            <a:ext cx="1773282" cy="17732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Did Christ inherit from the Father?</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237987" y="1190015"/>
            <a:ext cx="9062130" cy="5078313"/>
          </a:xfrm>
          <a:prstGeom prst="rect">
            <a:avLst/>
          </a:prstGeom>
          <a:noFill/>
          <a:ln w="9525" algn="ctr">
            <a:noFill/>
            <a:miter lim="800000"/>
            <a:headEnd/>
            <a:tailEnd/>
          </a:ln>
          <a:effectLst/>
        </p:spPr>
        <p:txBody>
          <a:bodyPr wrap="square">
            <a:spAutoFit/>
          </a:bodyPr>
          <a:lstStyle/>
          <a:p>
            <a:r>
              <a:rPr lang="en-US" sz="3600" dirty="0">
                <a:solidFill>
                  <a:schemeClr val="bg1"/>
                </a:solidFill>
              </a:rPr>
              <a:t>Name in the bible means and signifies:</a:t>
            </a:r>
            <a:endParaRPr lang="en-AU" sz="3600" dirty="0">
              <a:solidFill>
                <a:schemeClr val="bg1"/>
              </a:solidFill>
            </a:endParaRPr>
          </a:p>
          <a:p>
            <a:pPr marL="571500" lvl="0" indent="-571500">
              <a:buFont typeface="Arial" panose="020B0604020202020204" pitchFamily="34" charset="0"/>
              <a:buChar char="•"/>
            </a:pPr>
            <a:r>
              <a:rPr lang="en-AU" sz="3600" dirty="0">
                <a:solidFill>
                  <a:schemeClr val="bg1"/>
                </a:solidFill>
              </a:rPr>
              <a:t>Nature (Genesis 5:2)</a:t>
            </a:r>
          </a:p>
          <a:p>
            <a:pPr marL="571500" lvl="0" indent="-571500">
              <a:buFont typeface="Arial" panose="020B0604020202020204" pitchFamily="34" charset="0"/>
              <a:buChar char="•"/>
            </a:pPr>
            <a:r>
              <a:rPr lang="en-AU" sz="3600" dirty="0">
                <a:solidFill>
                  <a:schemeClr val="bg1"/>
                </a:solidFill>
              </a:rPr>
              <a:t>Character (Exodus 34:5-7)</a:t>
            </a:r>
          </a:p>
          <a:p>
            <a:pPr marL="571500" lvl="0" indent="-571500">
              <a:buFont typeface="Arial" panose="020B0604020202020204" pitchFamily="34" charset="0"/>
              <a:buChar char="•"/>
            </a:pPr>
            <a:r>
              <a:rPr lang="en-AU" sz="3600" dirty="0">
                <a:solidFill>
                  <a:schemeClr val="bg1"/>
                </a:solidFill>
              </a:rPr>
              <a:t>Identity (Proverbs 30:4)</a:t>
            </a:r>
          </a:p>
          <a:p>
            <a:pPr marL="571500" lvl="0" indent="-571500">
              <a:buFont typeface="Arial" panose="020B0604020202020204" pitchFamily="34" charset="0"/>
              <a:buChar char="•"/>
            </a:pPr>
            <a:r>
              <a:rPr lang="en-AU" sz="3600" dirty="0">
                <a:solidFill>
                  <a:schemeClr val="bg1"/>
                </a:solidFill>
              </a:rPr>
              <a:t>Reputation, fame, glory (Proverbs 22:1; Ecclesiastes 7:1)</a:t>
            </a:r>
          </a:p>
          <a:p>
            <a:pPr marL="571500" lvl="0" indent="-571500">
              <a:buFont typeface="Arial" panose="020B0604020202020204" pitchFamily="34" charset="0"/>
              <a:buChar char="•"/>
            </a:pPr>
            <a:r>
              <a:rPr lang="en-AU" sz="3600" dirty="0">
                <a:solidFill>
                  <a:schemeClr val="bg1"/>
                </a:solidFill>
              </a:rPr>
              <a:t>Authority (John 5:43; John 10:25; Matthew 21:23;)</a:t>
            </a:r>
          </a:p>
          <a:p>
            <a:pPr marL="571500" lvl="0" indent="-571500">
              <a:buFont typeface="Arial" panose="020B0604020202020204" pitchFamily="34" charset="0"/>
              <a:buChar char="•"/>
            </a:pPr>
            <a:r>
              <a:rPr lang="en-AU" sz="3600" dirty="0">
                <a:solidFill>
                  <a:schemeClr val="bg1"/>
                </a:solidFill>
              </a:rPr>
              <a:t>Power (Luke 9:1; 10:17; Acts 4:7)</a:t>
            </a:r>
          </a:p>
        </p:txBody>
      </p:sp>
      <p:pic>
        <p:nvPicPr>
          <p:cNvPr id="6" name="Picture 2" descr="The Bible is not the WORD but testifies of Him » Christian Truth Center">
            <a:extLst>
              <a:ext uri="{FF2B5EF4-FFF2-40B4-BE49-F238E27FC236}">
                <a16:creationId xmlns:a16="http://schemas.microsoft.com/office/drawing/2014/main" id="{ED4DB3C6-F639-4127-861A-585546DE7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10067592" y="2402022"/>
            <a:ext cx="1773282" cy="17732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0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What Did Christ inherit from the Father?</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516265" y="1674108"/>
            <a:ext cx="6718625" cy="2862322"/>
          </a:xfrm>
          <a:prstGeom prst="rect">
            <a:avLst/>
          </a:prstGeom>
          <a:noFill/>
          <a:ln w="9525" algn="ctr">
            <a:noFill/>
            <a:miter lim="800000"/>
            <a:headEnd/>
            <a:tailEnd/>
          </a:ln>
          <a:effectLst/>
        </p:spPr>
        <p:txBody>
          <a:bodyPr wrap="square">
            <a:spAutoFit/>
          </a:bodyPr>
          <a:lstStyle/>
          <a:p>
            <a:r>
              <a:rPr lang="en-US" sz="3600" dirty="0">
                <a:solidFill>
                  <a:schemeClr val="bg1"/>
                </a:solidFill>
              </a:rPr>
              <a:t>John 5:26</a:t>
            </a:r>
            <a:endParaRPr lang="en-AU" sz="3600" dirty="0">
              <a:solidFill>
                <a:schemeClr val="bg1"/>
              </a:solidFill>
            </a:endParaRPr>
          </a:p>
          <a:p>
            <a:r>
              <a:rPr lang="en-US" sz="3600" dirty="0">
                <a:solidFill>
                  <a:schemeClr val="bg1"/>
                </a:solidFill>
              </a:rPr>
              <a:t>For as the Father hath life in himself; so hath he </a:t>
            </a:r>
            <a:r>
              <a:rPr lang="en-US" sz="3600" b="1" dirty="0">
                <a:solidFill>
                  <a:srgbClr val="FFFF00"/>
                </a:solidFill>
              </a:rPr>
              <a:t>given to the Son to have life in himself</a:t>
            </a:r>
            <a:r>
              <a:rPr lang="en-US" sz="3600" dirty="0">
                <a:solidFill>
                  <a:schemeClr val="bg1"/>
                </a:solidFill>
              </a:rPr>
              <a:t>;</a:t>
            </a:r>
            <a:endParaRPr lang="en-AU" sz="3600" dirty="0">
              <a:solidFill>
                <a:schemeClr val="bg1"/>
              </a:solidFill>
            </a:endParaRPr>
          </a:p>
        </p:txBody>
      </p:sp>
      <p:pic>
        <p:nvPicPr>
          <p:cNvPr id="7" name="Picture 6" descr="Z:\Pictures\My Pictures\From Peter FIJI\Bible Pics (unsorted)\Bible Story Images\Bible Story Images\Section 07\0607244.jpg">
            <a:extLst>
              <a:ext uri="{FF2B5EF4-FFF2-40B4-BE49-F238E27FC236}">
                <a16:creationId xmlns:a16="http://schemas.microsoft.com/office/drawing/2014/main" id="{F6302AD5-B58D-4294-9B7E-6B383A531EB2}"/>
              </a:ext>
            </a:extLst>
          </p:cNvPr>
          <p:cNvPicPr>
            <a:picLocks noChangeAspect="1" noChangeArrowheads="1"/>
          </p:cNvPicPr>
          <p:nvPr/>
        </p:nvPicPr>
        <p:blipFill>
          <a:blip r:embed="rId2"/>
          <a:srcRect/>
          <a:stretch>
            <a:fillRect/>
          </a:stretch>
        </p:blipFill>
        <p:spPr bwMode="auto">
          <a:xfrm>
            <a:off x="7622802" y="1017758"/>
            <a:ext cx="4052933" cy="5405600"/>
          </a:xfrm>
          <a:prstGeom prst="rect">
            <a:avLst/>
          </a:prstGeom>
          <a:ln>
            <a:noFill/>
          </a:ln>
          <a:effectLst>
            <a:softEdge rad="112500"/>
          </a:effectLst>
        </p:spPr>
      </p:pic>
    </p:spTree>
    <p:extLst>
      <p:ext uri="{BB962C8B-B14F-4D97-AF65-F5344CB8AC3E}">
        <p14:creationId xmlns:p14="http://schemas.microsoft.com/office/powerpoint/2010/main" val="37609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Pictures\My Pictures\Bible Images\Graphics NT\Revelation\0614030.jpg">
            <a:extLst>
              <a:ext uri="{FF2B5EF4-FFF2-40B4-BE49-F238E27FC236}">
                <a16:creationId xmlns:a16="http://schemas.microsoft.com/office/drawing/2014/main" id="{7397EABD-EA99-4A5E-BE4B-FAD0384C7AD8}"/>
              </a:ext>
            </a:extLst>
          </p:cNvPr>
          <p:cNvPicPr>
            <a:picLocks noChangeAspect="1" noChangeArrowheads="1"/>
          </p:cNvPicPr>
          <p:nvPr/>
        </p:nvPicPr>
        <p:blipFill>
          <a:blip r:embed="rId3"/>
          <a:srcRect/>
          <a:stretch>
            <a:fillRect/>
          </a:stretch>
        </p:blipFill>
        <p:spPr bwMode="auto">
          <a:xfrm>
            <a:off x="8554064" y="990024"/>
            <a:ext cx="3458280" cy="4612481"/>
          </a:xfrm>
          <a:prstGeom prst="rect">
            <a:avLst/>
          </a:prstGeom>
          <a:ln>
            <a:noFill/>
          </a:ln>
          <a:effectLst>
            <a:softEdge rad="317500"/>
          </a:effectLst>
        </p:spPr>
      </p:pic>
      <p:sp>
        <p:nvSpPr>
          <p:cNvPr id="2" name="Rectangle 1">
            <a:extLst>
              <a:ext uri="{FF2B5EF4-FFF2-40B4-BE49-F238E27FC236}">
                <a16:creationId xmlns:a16="http://schemas.microsoft.com/office/drawing/2014/main" id="{74809018-142F-41D7-A504-FC30B5971E57}"/>
              </a:ext>
            </a:extLst>
          </p:cNvPr>
          <p:cNvSpPr/>
          <p:nvPr/>
        </p:nvSpPr>
        <p:spPr>
          <a:xfrm>
            <a:off x="179656" y="1352698"/>
            <a:ext cx="8003429" cy="2939266"/>
          </a:xfrm>
          <a:prstGeom prst="rect">
            <a:avLst/>
          </a:prstGeom>
        </p:spPr>
        <p:txBody>
          <a:bodyPr wrap="square">
            <a:spAutoFit/>
          </a:bodyPr>
          <a:lstStyle/>
          <a:p>
            <a:pPr marL="450215">
              <a:spcBef>
                <a:spcPts val="300"/>
              </a:spcBef>
              <a:spcAft>
                <a:spcPts val="300"/>
              </a:spcAft>
            </a:pPr>
            <a:r>
              <a:rPr lang="x-none" sz="3000" dirty="0">
                <a:solidFill>
                  <a:schemeClr val="bg1"/>
                </a:solidFill>
                <a:ea typeface="Calibri" panose="020F0502020204030204" pitchFamily="34" charset="0"/>
                <a:cs typeface="Verdana" panose="020B0604030504040204" pitchFamily="34" charset="0"/>
              </a:rPr>
              <a:t>Rev 14:</a:t>
            </a:r>
            <a:r>
              <a:rPr lang="en-AU" sz="3000" dirty="0">
                <a:solidFill>
                  <a:schemeClr val="bg1"/>
                </a:solidFill>
                <a:ea typeface="Calibri" panose="020F0502020204030204" pitchFamily="34" charset="0"/>
                <a:cs typeface="Verdana" panose="020B0604030504040204" pitchFamily="34" charset="0"/>
              </a:rPr>
              <a:t>7</a:t>
            </a:r>
            <a:endParaRPr lang="en-US" sz="3000" dirty="0">
              <a:solidFill>
                <a:schemeClr val="bg1"/>
              </a:solidFill>
              <a:ea typeface="Calibri" panose="020F0502020204030204" pitchFamily="34" charset="0"/>
              <a:cs typeface="Verdana" panose="020B0604030504040204" pitchFamily="34" charset="0"/>
            </a:endParaRPr>
          </a:p>
          <a:p>
            <a:pPr marL="450215">
              <a:spcBef>
                <a:spcPts val="300"/>
              </a:spcBef>
              <a:spcAft>
                <a:spcPts val="300"/>
              </a:spcAft>
            </a:pPr>
            <a:r>
              <a:rPr lang="x-none" sz="3000" b="1" dirty="0">
                <a:solidFill>
                  <a:srgbClr val="FFFF00"/>
                </a:solidFill>
                <a:ea typeface="Calibri" panose="020F0502020204030204" pitchFamily="34" charset="0"/>
                <a:cs typeface="Verdana" panose="020B0604030504040204" pitchFamily="34" charset="0"/>
              </a:rPr>
              <a:t>Fear God, and give glory to him</a:t>
            </a:r>
            <a:r>
              <a:rPr lang="x-none" sz="3000" dirty="0">
                <a:solidFill>
                  <a:schemeClr val="bg1"/>
                </a:solidFill>
                <a:ea typeface="Calibri" panose="020F0502020204030204" pitchFamily="34" charset="0"/>
                <a:cs typeface="Verdana" panose="020B0604030504040204" pitchFamily="34" charset="0"/>
              </a:rPr>
              <a:t>; for the hour of his judgment is come: and </a:t>
            </a:r>
            <a:r>
              <a:rPr lang="x-none" sz="3000" b="1" dirty="0">
                <a:solidFill>
                  <a:srgbClr val="FFFF00"/>
                </a:solidFill>
              </a:rPr>
              <a:t>worship him </a:t>
            </a:r>
            <a:r>
              <a:rPr lang="x-none" sz="3000" dirty="0">
                <a:solidFill>
                  <a:schemeClr val="bg1"/>
                </a:solidFill>
                <a:ea typeface="Calibri" panose="020F0502020204030204" pitchFamily="34" charset="0"/>
                <a:cs typeface="Verdana" panose="020B0604030504040204" pitchFamily="34" charset="0"/>
              </a:rPr>
              <a:t>that made heaven, and earth, and the sea, and the fountains of waters.  </a:t>
            </a:r>
            <a:endParaRPr lang="en-AU" sz="3000" dirty="0">
              <a:solidFill>
                <a:schemeClr val="bg1"/>
              </a:solidFill>
              <a:ea typeface="Calibri" panose="020F0502020204030204" pitchFamily="34" charset="0"/>
              <a:cs typeface="Verdana" panose="020B0604030504040204" pitchFamily="34" charset="0"/>
            </a:endParaRPr>
          </a:p>
        </p:txBody>
      </p:sp>
    </p:spTree>
    <p:extLst>
      <p:ext uri="{BB962C8B-B14F-4D97-AF65-F5344CB8AC3E}">
        <p14:creationId xmlns:p14="http://schemas.microsoft.com/office/powerpoint/2010/main" val="1656110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C5BC2BD6-4E72-43EA-9B06-362F0DFCCB13}"/>
              </a:ext>
            </a:extLst>
          </p:cNvPr>
          <p:cNvSpPr txBox="1">
            <a:spLocks noChangeArrowheads="1"/>
          </p:cNvSpPr>
          <p:nvPr/>
        </p:nvSpPr>
        <p:spPr bwMode="auto">
          <a:xfrm>
            <a:off x="1577601" y="0"/>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Equality of Christ</a:t>
            </a:r>
            <a:endParaRPr lang="en-US" altLang="en-US" sz="1200" dirty="0">
              <a:solidFill>
                <a:srgbClr val="FFFF66"/>
              </a:solidFill>
            </a:endParaRPr>
          </a:p>
        </p:txBody>
      </p:sp>
      <p:sp>
        <p:nvSpPr>
          <p:cNvPr id="10" name="Text Box 4">
            <a:extLst>
              <a:ext uri="{FF2B5EF4-FFF2-40B4-BE49-F238E27FC236}">
                <a16:creationId xmlns:a16="http://schemas.microsoft.com/office/drawing/2014/main" id="{C17297E3-B7ED-48D2-8CB7-7FE89E67F579}"/>
              </a:ext>
            </a:extLst>
          </p:cNvPr>
          <p:cNvSpPr txBox="1">
            <a:spLocks noChangeArrowheads="1"/>
          </p:cNvSpPr>
          <p:nvPr/>
        </p:nvSpPr>
        <p:spPr bwMode="auto">
          <a:xfrm>
            <a:off x="834862" y="2121123"/>
            <a:ext cx="6525465" cy="2585323"/>
          </a:xfrm>
          <a:prstGeom prst="rect">
            <a:avLst/>
          </a:prstGeom>
          <a:noFill/>
          <a:ln w="9525" algn="ctr">
            <a:noFill/>
            <a:miter lim="800000"/>
            <a:headEnd/>
            <a:tailEnd/>
          </a:ln>
          <a:effectLst/>
        </p:spPr>
        <p:txBody>
          <a:bodyPr wrap="square">
            <a:spAutoFit/>
          </a:bodyPr>
          <a:lstStyle/>
          <a:p>
            <a:pPr>
              <a:spcBef>
                <a:spcPct val="50000"/>
              </a:spcBef>
              <a:defRPr/>
            </a:pPr>
            <a:r>
              <a:rPr lang="en-US" sz="3600" dirty="0">
                <a:solidFill>
                  <a:schemeClr val="bg1"/>
                </a:solidFill>
                <a:cs typeface="Arial" charset="0"/>
              </a:rPr>
              <a:t>Philippians 2:6</a:t>
            </a:r>
          </a:p>
          <a:p>
            <a:pPr>
              <a:spcBef>
                <a:spcPct val="50000"/>
              </a:spcBef>
              <a:defRPr/>
            </a:pPr>
            <a:r>
              <a:rPr lang="en-US" sz="3600" dirty="0">
                <a:solidFill>
                  <a:schemeClr val="bg1"/>
                </a:solidFill>
                <a:cs typeface="Arial" charset="0"/>
              </a:rPr>
              <a:t>Who, being in the form of God, thought it not robbery to be </a:t>
            </a:r>
            <a:r>
              <a:rPr lang="en-US" sz="3600" dirty="0">
                <a:solidFill>
                  <a:srgbClr val="FFFF00"/>
                </a:solidFill>
                <a:effectLst>
                  <a:outerShdw blurRad="38100" dist="38100" dir="2700000" algn="tl">
                    <a:srgbClr val="000000"/>
                  </a:outerShdw>
                </a:effectLst>
                <a:cs typeface="Arial" charset="0"/>
              </a:rPr>
              <a:t>equal with God</a:t>
            </a:r>
            <a:endParaRPr lang="en-US" sz="3600" dirty="0">
              <a:solidFill>
                <a:srgbClr val="FFFF00"/>
              </a:solidFill>
              <a:cs typeface="Arial" charset="0"/>
            </a:endParaRPr>
          </a:p>
        </p:txBody>
      </p:sp>
      <p:sp>
        <p:nvSpPr>
          <p:cNvPr id="11" name="Text Box 5">
            <a:extLst>
              <a:ext uri="{FF2B5EF4-FFF2-40B4-BE49-F238E27FC236}">
                <a16:creationId xmlns:a16="http://schemas.microsoft.com/office/drawing/2014/main" id="{B38081B9-4340-4371-957C-A02AA56B2CA9}"/>
              </a:ext>
            </a:extLst>
          </p:cNvPr>
          <p:cNvSpPr txBox="1">
            <a:spLocks noChangeArrowheads="1"/>
          </p:cNvSpPr>
          <p:nvPr/>
        </p:nvSpPr>
        <p:spPr bwMode="auto">
          <a:xfrm>
            <a:off x="1577601" y="720725"/>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Was Christ equal with God in heaven?</a:t>
            </a:r>
            <a:endParaRPr lang="en-US" altLang="en-US" sz="1200" dirty="0">
              <a:solidFill>
                <a:srgbClr val="FFFF66"/>
              </a:solidFill>
            </a:endParaRPr>
          </a:p>
        </p:txBody>
      </p:sp>
      <p:pic>
        <p:nvPicPr>
          <p:cNvPr id="12" name="Picture 2" descr="The Bible is not the WORD but testifies of Him » Christian Truth Center">
            <a:extLst>
              <a:ext uri="{FF2B5EF4-FFF2-40B4-BE49-F238E27FC236}">
                <a16:creationId xmlns:a16="http://schemas.microsoft.com/office/drawing/2014/main" id="{826EF898-1C97-4E45-9845-AD9043D0A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Jesus sonship makes Him divine?</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853807" y="1843158"/>
            <a:ext cx="6620013" cy="3970318"/>
          </a:xfrm>
          <a:prstGeom prst="rect">
            <a:avLst/>
          </a:prstGeom>
          <a:noFill/>
          <a:ln w="9525" algn="ctr">
            <a:noFill/>
            <a:miter lim="800000"/>
            <a:headEnd/>
            <a:tailEnd/>
          </a:ln>
          <a:effectLst/>
        </p:spPr>
        <p:txBody>
          <a:bodyPr wrap="square">
            <a:spAutoFit/>
          </a:bodyPr>
          <a:lstStyle/>
          <a:p>
            <a:r>
              <a:rPr lang="en-AU" sz="3600" dirty="0">
                <a:solidFill>
                  <a:schemeClr val="bg1"/>
                </a:solidFill>
                <a:latin typeface="+mj-lt"/>
              </a:rPr>
              <a:t>Joh 5:18  </a:t>
            </a:r>
          </a:p>
          <a:p>
            <a:r>
              <a:rPr lang="en-AU" sz="3600" dirty="0">
                <a:solidFill>
                  <a:schemeClr val="bg1"/>
                </a:solidFill>
                <a:latin typeface="+mj-lt"/>
              </a:rPr>
              <a:t>Therefore the Jews sought the more to kill him, because he not only had broken the sabbath, but </a:t>
            </a:r>
            <a:r>
              <a:rPr lang="en-AU" sz="3600" dirty="0">
                <a:solidFill>
                  <a:srgbClr val="FFFF00"/>
                </a:solidFill>
                <a:latin typeface="+mj-lt"/>
              </a:rPr>
              <a:t>said also that God was his Father, making himself equal with God</a:t>
            </a:r>
            <a:r>
              <a:rPr lang="en-AU" sz="3600" dirty="0">
                <a:solidFill>
                  <a:schemeClr val="bg1"/>
                </a:solidFill>
                <a:latin typeface="+mj-lt"/>
              </a:rPr>
              <a:t>.</a:t>
            </a:r>
          </a:p>
        </p:txBody>
      </p:sp>
      <p:pic>
        <p:nvPicPr>
          <p:cNvPr id="6" name="Picture 2" descr="The Bible is not the WORD but testifies of Him » Christian Truth Center">
            <a:extLst>
              <a:ext uri="{FF2B5EF4-FFF2-40B4-BE49-F238E27FC236}">
                <a16:creationId xmlns:a16="http://schemas.microsoft.com/office/drawing/2014/main" id="{ED4DB3C6-F639-4127-861A-585546DE7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231682" y="2388228"/>
            <a:ext cx="2326179" cy="23261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5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92512" y="1728788"/>
            <a:ext cx="7200900" cy="3046988"/>
          </a:xfrm>
          <a:prstGeom prst="rect">
            <a:avLst/>
          </a:prstGeom>
          <a:noFill/>
          <a:ln w="9525" algn="ctr">
            <a:noFill/>
            <a:miter lim="800000"/>
            <a:headEnd/>
            <a:tailEnd/>
          </a:ln>
          <a:effectLst/>
        </p:spPr>
        <p:txBody>
          <a:bodyPr>
            <a:spAutoFit/>
          </a:bodyPr>
          <a:lstStyle/>
          <a:p>
            <a:r>
              <a:rPr lang="en-AU" sz="3200" dirty="0">
                <a:solidFill>
                  <a:schemeClr val="bg1"/>
                </a:solidFill>
              </a:rPr>
              <a:t>1 John 5:10  </a:t>
            </a:r>
          </a:p>
          <a:p>
            <a:r>
              <a:rPr lang="en-AU" sz="3200" dirty="0">
                <a:solidFill>
                  <a:schemeClr val="bg1"/>
                </a:solidFill>
              </a:rPr>
              <a:t>He that believeth on </a:t>
            </a:r>
            <a:r>
              <a:rPr lang="en-AU" sz="3200" dirty="0">
                <a:solidFill>
                  <a:srgbClr val="FFFF00"/>
                </a:solidFill>
              </a:rPr>
              <a:t>the Son of God</a:t>
            </a:r>
            <a:r>
              <a:rPr lang="en-AU" sz="3200" dirty="0">
                <a:solidFill>
                  <a:schemeClr val="bg1"/>
                </a:solidFill>
              </a:rPr>
              <a:t> hath the witness in himself: he that believeth not God </a:t>
            </a:r>
            <a:r>
              <a:rPr lang="en-AU" sz="3200" dirty="0">
                <a:solidFill>
                  <a:srgbClr val="FFFF00"/>
                </a:solidFill>
              </a:rPr>
              <a:t>hath made him a liar</a:t>
            </a:r>
            <a:r>
              <a:rPr lang="en-AU" sz="3200" dirty="0">
                <a:solidFill>
                  <a:schemeClr val="bg1"/>
                </a:solidFill>
              </a:rPr>
              <a:t>; because he believeth not the record that God gave of his Son.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Is it important to believe that Jesus is the Son of God?</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317013" y="2206715"/>
            <a:ext cx="2091136" cy="209113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0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815165" y="1934062"/>
            <a:ext cx="6612002" cy="2062103"/>
          </a:xfrm>
          <a:prstGeom prst="rect">
            <a:avLst/>
          </a:prstGeom>
          <a:noFill/>
          <a:ln w="9525" algn="ctr">
            <a:noFill/>
            <a:miter lim="800000"/>
            <a:headEnd/>
            <a:tailEnd/>
          </a:ln>
          <a:effectLst/>
        </p:spPr>
        <p:txBody>
          <a:bodyPr wrap="square">
            <a:spAutoFit/>
          </a:bodyPr>
          <a:lstStyle/>
          <a:p>
            <a:r>
              <a:rPr lang="en-AU" sz="3200" dirty="0">
                <a:solidFill>
                  <a:schemeClr val="bg1"/>
                </a:solidFill>
              </a:rPr>
              <a:t>1 John 5:5  </a:t>
            </a:r>
          </a:p>
          <a:p>
            <a:r>
              <a:rPr lang="en-AU" sz="3200" dirty="0">
                <a:solidFill>
                  <a:schemeClr val="bg1"/>
                </a:solidFill>
              </a:rPr>
              <a:t>Who is he that </a:t>
            </a:r>
            <a:r>
              <a:rPr lang="en-AU" sz="3200" dirty="0" err="1">
                <a:solidFill>
                  <a:schemeClr val="bg1"/>
                </a:solidFill>
              </a:rPr>
              <a:t>overcometh</a:t>
            </a:r>
            <a:r>
              <a:rPr lang="en-AU" sz="3200" dirty="0">
                <a:solidFill>
                  <a:schemeClr val="bg1"/>
                </a:solidFill>
              </a:rPr>
              <a:t> the world, but he that believeth that Jesus is the Son of God?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Is it important to believe that Jesus is the Son of God?</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528884" y="2457564"/>
            <a:ext cx="2380302" cy="23803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395288" y="1728788"/>
            <a:ext cx="7200900" cy="2554545"/>
          </a:xfrm>
          <a:prstGeom prst="rect">
            <a:avLst/>
          </a:prstGeom>
          <a:noFill/>
          <a:ln w="9525" algn="ctr">
            <a:noFill/>
            <a:miter lim="800000"/>
            <a:headEnd/>
            <a:tailEnd/>
          </a:ln>
          <a:effectLst/>
        </p:spPr>
        <p:txBody>
          <a:bodyPr>
            <a:spAutoFit/>
          </a:bodyPr>
          <a:lstStyle/>
          <a:p>
            <a:r>
              <a:rPr lang="en-AU" sz="3200" dirty="0">
                <a:solidFill>
                  <a:schemeClr val="bg1"/>
                </a:solidFill>
              </a:rPr>
              <a:t>John 20:31  </a:t>
            </a:r>
          </a:p>
          <a:p>
            <a:r>
              <a:rPr lang="en-AU" sz="3200" dirty="0">
                <a:solidFill>
                  <a:schemeClr val="bg1"/>
                </a:solidFill>
              </a:rPr>
              <a:t>But these are written, that ye might believe that </a:t>
            </a:r>
            <a:r>
              <a:rPr lang="en-AU" sz="3200" dirty="0">
                <a:solidFill>
                  <a:srgbClr val="FFFF00"/>
                </a:solidFill>
              </a:rPr>
              <a:t>Jesus is the Christ, the Son of God</a:t>
            </a:r>
            <a:r>
              <a:rPr lang="en-AU" sz="3200" dirty="0">
                <a:solidFill>
                  <a:schemeClr val="bg1"/>
                </a:solidFill>
              </a:rPr>
              <a:t>; and that believing ye might have life through his name.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Why did John write the Gospel?</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10067592" y="2402022"/>
            <a:ext cx="1773282" cy="17732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4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C17297E3-B7ED-48D2-8CB7-7FE89E67F579}"/>
              </a:ext>
            </a:extLst>
          </p:cNvPr>
          <p:cNvSpPr txBox="1">
            <a:spLocks noChangeArrowheads="1"/>
          </p:cNvSpPr>
          <p:nvPr/>
        </p:nvSpPr>
        <p:spPr bwMode="auto">
          <a:xfrm>
            <a:off x="834862" y="1486642"/>
            <a:ext cx="6525465" cy="2862322"/>
          </a:xfrm>
          <a:prstGeom prst="rect">
            <a:avLst/>
          </a:prstGeom>
          <a:noFill/>
          <a:ln w="9525" algn="ctr">
            <a:noFill/>
            <a:miter lim="800000"/>
            <a:headEnd/>
            <a:tailEnd/>
          </a:ln>
          <a:effectLst/>
        </p:spPr>
        <p:txBody>
          <a:bodyPr wrap="square">
            <a:spAutoFit/>
          </a:bodyPr>
          <a:lstStyle/>
          <a:p>
            <a:r>
              <a:rPr lang="en-AU" sz="3600" b="1" dirty="0">
                <a:solidFill>
                  <a:schemeClr val="bg1"/>
                </a:solidFill>
              </a:rPr>
              <a:t>Gen 1:27</a:t>
            </a:r>
            <a:r>
              <a:rPr lang="en-AU" sz="3600" dirty="0">
                <a:solidFill>
                  <a:schemeClr val="bg1"/>
                </a:solidFill>
              </a:rPr>
              <a:t>  </a:t>
            </a:r>
          </a:p>
          <a:p>
            <a:r>
              <a:rPr lang="en-AU" sz="3600" dirty="0">
                <a:solidFill>
                  <a:schemeClr val="bg1"/>
                </a:solidFill>
              </a:rPr>
              <a:t>So God created man in his </a:t>
            </a:r>
            <a:r>
              <a:rPr lang="en-AU" sz="3600" i="1" dirty="0">
                <a:solidFill>
                  <a:schemeClr val="bg1"/>
                </a:solidFill>
              </a:rPr>
              <a:t>own</a:t>
            </a:r>
            <a:r>
              <a:rPr lang="en-AU" sz="3600" dirty="0">
                <a:solidFill>
                  <a:schemeClr val="bg1"/>
                </a:solidFill>
              </a:rPr>
              <a:t> image, in </a:t>
            </a:r>
            <a:r>
              <a:rPr lang="en-AU" sz="3600" dirty="0">
                <a:solidFill>
                  <a:srgbClr val="FFFF00"/>
                </a:solidFill>
              </a:rPr>
              <a:t>the image of God </a:t>
            </a:r>
            <a:r>
              <a:rPr lang="en-AU" sz="3600" dirty="0">
                <a:solidFill>
                  <a:schemeClr val="bg1"/>
                </a:solidFill>
              </a:rPr>
              <a:t>created he him; male and female created he them. </a:t>
            </a:r>
          </a:p>
        </p:txBody>
      </p:sp>
      <p:pic>
        <p:nvPicPr>
          <p:cNvPr id="6" name="Picture 6" descr="Z:\Pictures\My Pictures\Resources\Louis Torres FILE\Louis Torres\Atlanta Presentations\05 - Great Chase\Great Chase\0511032x1.jpg">
            <a:extLst>
              <a:ext uri="{FF2B5EF4-FFF2-40B4-BE49-F238E27FC236}">
                <a16:creationId xmlns:a16="http://schemas.microsoft.com/office/drawing/2014/main" id="{A2FFCE49-97E4-491D-82B9-B739C58CCE62}"/>
              </a:ext>
            </a:extLst>
          </p:cNvPr>
          <p:cNvPicPr>
            <a:picLocks noChangeAspect="1" noChangeArrowheads="1"/>
          </p:cNvPicPr>
          <p:nvPr/>
        </p:nvPicPr>
        <p:blipFill>
          <a:blip r:embed="rId2"/>
          <a:srcRect l="51563" t="16666"/>
          <a:stretch>
            <a:fillRect/>
          </a:stretch>
        </p:blipFill>
        <p:spPr bwMode="auto">
          <a:xfrm>
            <a:off x="7924571" y="1337718"/>
            <a:ext cx="3432567" cy="4429132"/>
          </a:xfrm>
          <a:prstGeom prst="rect">
            <a:avLst/>
          </a:prstGeom>
          <a:ln>
            <a:noFill/>
          </a:ln>
          <a:effectLst>
            <a:softEdge rad="112500"/>
          </a:effectLst>
        </p:spPr>
      </p:pic>
    </p:spTree>
    <p:extLst>
      <p:ext uri="{BB962C8B-B14F-4D97-AF65-F5344CB8AC3E}">
        <p14:creationId xmlns:p14="http://schemas.microsoft.com/office/powerpoint/2010/main" val="1326578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C17297E3-B7ED-48D2-8CB7-7FE89E67F579}"/>
              </a:ext>
            </a:extLst>
          </p:cNvPr>
          <p:cNvSpPr txBox="1">
            <a:spLocks noChangeArrowheads="1"/>
          </p:cNvSpPr>
          <p:nvPr/>
        </p:nvSpPr>
        <p:spPr bwMode="auto">
          <a:xfrm>
            <a:off x="834862" y="1841205"/>
            <a:ext cx="6525465" cy="3416320"/>
          </a:xfrm>
          <a:prstGeom prst="rect">
            <a:avLst/>
          </a:prstGeom>
          <a:noFill/>
          <a:ln w="9525" algn="ctr">
            <a:noFill/>
            <a:miter lim="800000"/>
            <a:headEnd/>
            <a:tailEnd/>
          </a:ln>
          <a:effectLst/>
        </p:spPr>
        <p:txBody>
          <a:bodyPr wrap="square">
            <a:spAutoFit/>
          </a:bodyPr>
          <a:lstStyle/>
          <a:p>
            <a:r>
              <a:rPr lang="en-US" sz="3600" dirty="0">
                <a:solidFill>
                  <a:schemeClr val="bg1"/>
                </a:solidFill>
              </a:rPr>
              <a:t>John 5:37  </a:t>
            </a:r>
            <a:endParaRPr lang="en-AU" sz="3600" dirty="0">
              <a:solidFill>
                <a:schemeClr val="bg1"/>
              </a:solidFill>
            </a:endParaRPr>
          </a:p>
          <a:p>
            <a:r>
              <a:rPr lang="en-US" sz="3600" dirty="0">
                <a:solidFill>
                  <a:schemeClr val="bg1"/>
                </a:solidFill>
              </a:rPr>
              <a:t>And the Father himself, which hath sent me, hath borne witness of me. Ye have neither heard his voice at any time, </a:t>
            </a:r>
            <a:r>
              <a:rPr lang="en-US" sz="3600" dirty="0">
                <a:solidFill>
                  <a:srgbClr val="FFFF00"/>
                </a:solidFill>
              </a:rPr>
              <a:t>nor seen his shape.</a:t>
            </a:r>
            <a:endParaRPr lang="en-AU" sz="3600" dirty="0">
              <a:solidFill>
                <a:srgbClr val="FFFF00"/>
              </a:solidFill>
            </a:endParaRPr>
          </a:p>
        </p:txBody>
      </p:sp>
      <p:sp>
        <p:nvSpPr>
          <p:cNvPr id="11" name="Text Box 5">
            <a:extLst>
              <a:ext uri="{FF2B5EF4-FFF2-40B4-BE49-F238E27FC236}">
                <a16:creationId xmlns:a16="http://schemas.microsoft.com/office/drawing/2014/main" id="{B38081B9-4340-4371-957C-A02AA56B2CA9}"/>
              </a:ext>
            </a:extLst>
          </p:cNvPr>
          <p:cNvSpPr txBox="1">
            <a:spLocks noChangeArrowheads="1"/>
          </p:cNvSpPr>
          <p:nvPr/>
        </p:nvSpPr>
        <p:spPr bwMode="auto">
          <a:xfrm>
            <a:off x="1500397" y="146984"/>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God has a Shape</a:t>
            </a:r>
            <a:endParaRPr lang="en-US" altLang="en-US" sz="1200" dirty="0">
              <a:solidFill>
                <a:srgbClr val="FFFF66"/>
              </a:solidFill>
            </a:endParaRPr>
          </a:p>
        </p:txBody>
      </p:sp>
      <p:pic>
        <p:nvPicPr>
          <p:cNvPr id="8" name="Picture 2" descr="The Bible is not the WORD but testifies of Him » Christian Truth Center">
            <a:extLst>
              <a:ext uri="{FF2B5EF4-FFF2-40B4-BE49-F238E27FC236}">
                <a16:creationId xmlns:a16="http://schemas.microsoft.com/office/drawing/2014/main" id="{7563BFD2-9B1B-46D3-AFC1-2DDB5CB6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C17297E3-B7ED-48D2-8CB7-7FE89E67F579}"/>
              </a:ext>
            </a:extLst>
          </p:cNvPr>
          <p:cNvSpPr txBox="1">
            <a:spLocks noChangeArrowheads="1"/>
          </p:cNvSpPr>
          <p:nvPr/>
        </p:nvSpPr>
        <p:spPr bwMode="auto">
          <a:xfrm>
            <a:off x="673497" y="1905505"/>
            <a:ext cx="6525465" cy="3046988"/>
          </a:xfrm>
          <a:prstGeom prst="rect">
            <a:avLst/>
          </a:prstGeom>
          <a:noFill/>
          <a:ln w="9525" algn="ctr">
            <a:noFill/>
            <a:miter lim="800000"/>
            <a:headEnd/>
            <a:tailEnd/>
          </a:ln>
          <a:effectLst/>
        </p:spPr>
        <p:txBody>
          <a:bodyPr wrap="square">
            <a:spAutoFit/>
          </a:bodyPr>
          <a:lstStyle/>
          <a:p>
            <a:r>
              <a:rPr lang="en-US" sz="3200" dirty="0">
                <a:solidFill>
                  <a:schemeClr val="bg1"/>
                </a:solidFill>
              </a:rPr>
              <a:t>Matthew 18:10  </a:t>
            </a:r>
            <a:endParaRPr lang="en-AU" sz="3200" dirty="0">
              <a:solidFill>
                <a:schemeClr val="bg1"/>
              </a:solidFill>
            </a:endParaRPr>
          </a:p>
          <a:p>
            <a:r>
              <a:rPr lang="en-US" sz="3200" dirty="0">
                <a:solidFill>
                  <a:schemeClr val="bg1"/>
                </a:solidFill>
              </a:rPr>
              <a:t>Take heed that ye despise not one of these little ones; for I say unto you, That in heaven their angels do always behold </a:t>
            </a:r>
            <a:r>
              <a:rPr lang="en-US" sz="3200" dirty="0">
                <a:solidFill>
                  <a:srgbClr val="FFFF00"/>
                </a:solidFill>
              </a:rPr>
              <a:t>the face of my Father </a:t>
            </a:r>
            <a:r>
              <a:rPr lang="en-US" sz="3200" dirty="0">
                <a:solidFill>
                  <a:schemeClr val="bg1"/>
                </a:solidFill>
              </a:rPr>
              <a:t>which is in heaven.</a:t>
            </a:r>
            <a:endParaRPr lang="en-AU" sz="3200" dirty="0">
              <a:solidFill>
                <a:schemeClr val="bg1"/>
              </a:solidFill>
            </a:endParaRPr>
          </a:p>
        </p:txBody>
      </p:sp>
      <p:sp>
        <p:nvSpPr>
          <p:cNvPr id="11" name="Text Box 5">
            <a:extLst>
              <a:ext uri="{FF2B5EF4-FFF2-40B4-BE49-F238E27FC236}">
                <a16:creationId xmlns:a16="http://schemas.microsoft.com/office/drawing/2014/main" id="{B38081B9-4340-4371-957C-A02AA56B2CA9}"/>
              </a:ext>
            </a:extLst>
          </p:cNvPr>
          <p:cNvSpPr txBox="1">
            <a:spLocks noChangeArrowheads="1"/>
          </p:cNvSpPr>
          <p:nvPr/>
        </p:nvSpPr>
        <p:spPr bwMode="auto">
          <a:xfrm>
            <a:off x="1577601" y="146984"/>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God has a Face</a:t>
            </a:r>
            <a:endParaRPr lang="en-US" altLang="en-US" sz="1200" dirty="0">
              <a:solidFill>
                <a:srgbClr val="FFFF66"/>
              </a:solidFill>
            </a:endParaRPr>
          </a:p>
        </p:txBody>
      </p:sp>
      <p:pic>
        <p:nvPicPr>
          <p:cNvPr id="8" name="Picture 2" descr="The Bible is not the WORD but testifies of Him » Christian Truth Center">
            <a:extLst>
              <a:ext uri="{FF2B5EF4-FFF2-40B4-BE49-F238E27FC236}">
                <a16:creationId xmlns:a16="http://schemas.microsoft.com/office/drawing/2014/main" id="{7563BFD2-9B1B-46D3-AFC1-2DDB5CB6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0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C17297E3-B7ED-48D2-8CB7-7FE89E67F579}"/>
              </a:ext>
            </a:extLst>
          </p:cNvPr>
          <p:cNvSpPr txBox="1">
            <a:spLocks noChangeArrowheads="1"/>
          </p:cNvSpPr>
          <p:nvPr/>
        </p:nvSpPr>
        <p:spPr bwMode="auto">
          <a:xfrm>
            <a:off x="673497" y="1905505"/>
            <a:ext cx="6525465" cy="3231654"/>
          </a:xfrm>
          <a:prstGeom prst="rect">
            <a:avLst/>
          </a:prstGeom>
          <a:noFill/>
          <a:ln w="9525" algn="ctr">
            <a:noFill/>
            <a:miter lim="800000"/>
            <a:headEnd/>
            <a:tailEnd/>
          </a:ln>
          <a:effectLst/>
        </p:spPr>
        <p:txBody>
          <a:bodyPr wrap="square">
            <a:spAutoFit/>
          </a:bodyPr>
          <a:lstStyle/>
          <a:p>
            <a:pPr>
              <a:defRPr/>
            </a:pPr>
            <a:r>
              <a:rPr lang="en-US" sz="4400" b="1" dirty="0">
                <a:solidFill>
                  <a:schemeClr val="bg1"/>
                </a:solidFill>
                <a:latin typeface="Sylfaen" pitchFamily="18" charset="0"/>
                <a:cs typeface="Arial" charset="0"/>
              </a:rPr>
              <a:t>Matthew 5:8 </a:t>
            </a:r>
          </a:p>
          <a:p>
            <a:pPr>
              <a:defRPr/>
            </a:pPr>
            <a:endParaRPr lang="en-US" sz="2800" b="1" dirty="0">
              <a:solidFill>
                <a:schemeClr val="bg1"/>
              </a:solidFill>
              <a:latin typeface="Sylfaen" pitchFamily="18" charset="0"/>
              <a:cs typeface="Arial" charset="0"/>
            </a:endParaRPr>
          </a:p>
          <a:p>
            <a:pPr>
              <a:defRPr/>
            </a:pPr>
            <a:r>
              <a:rPr lang="en-US" sz="4400" b="1" dirty="0">
                <a:solidFill>
                  <a:schemeClr val="bg1"/>
                </a:solidFill>
                <a:latin typeface="Sylfaen" pitchFamily="18" charset="0"/>
                <a:cs typeface="Arial" charset="0"/>
              </a:rPr>
              <a:t>Blessed are the pure in heart: for </a:t>
            </a:r>
            <a:r>
              <a:rPr lang="en-US" sz="4400" b="1" dirty="0">
                <a:solidFill>
                  <a:srgbClr val="FFFF00"/>
                </a:solidFill>
                <a:effectLst>
                  <a:outerShdw blurRad="38100" dist="38100" dir="2700000" algn="tl">
                    <a:srgbClr val="000000"/>
                  </a:outerShdw>
                </a:effectLst>
                <a:latin typeface="Sylfaen" pitchFamily="18" charset="0"/>
                <a:cs typeface="Arial" charset="0"/>
              </a:rPr>
              <a:t>they shall see God</a:t>
            </a:r>
            <a:r>
              <a:rPr lang="en-US" sz="4400" b="1" dirty="0">
                <a:solidFill>
                  <a:srgbClr val="FFFF00"/>
                </a:solidFill>
                <a:latin typeface="Sylfaen" pitchFamily="18" charset="0"/>
                <a:cs typeface="Arial" charset="0"/>
              </a:rPr>
              <a:t>.</a:t>
            </a:r>
          </a:p>
        </p:txBody>
      </p:sp>
      <p:sp>
        <p:nvSpPr>
          <p:cNvPr id="11" name="Text Box 5">
            <a:extLst>
              <a:ext uri="{FF2B5EF4-FFF2-40B4-BE49-F238E27FC236}">
                <a16:creationId xmlns:a16="http://schemas.microsoft.com/office/drawing/2014/main" id="{B38081B9-4340-4371-957C-A02AA56B2CA9}"/>
              </a:ext>
            </a:extLst>
          </p:cNvPr>
          <p:cNvSpPr txBox="1">
            <a:spLocks noChangeArrowheads="1"/>
          </p:cNvSpPr>
          <p:nvPr/>
        </p:nvSpPr>
        <p:spPr bwMode="auto">
          <a:xfrm>
            <a:off x="1577601" y="146984"/>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Will we See God?</a:t>
            </a:r>
            <a:endParaRPr lang="en-US" altLang="en-US" sz="1200" dirty="0">
              <a:solidFill>
                <a:srgbClr val="FFFF66"/>
              </a:solidFill>
            </a:endParaRPr>
          </a:p>
        </p:txBody>
      </p:sp>
      <p:pic>
        <p:nvPicPr>
          <p:cNvPr id="8" name="Picture 2" descr="The Bible is not the WORD but testifies of Him » Christian Truth Center">
            <a:extLst>
              <a:ext uri="{FF2B5EF4-FFF2-40B4-BE49-F238E27FC236}">
                <a16:creationId xmlns:a16="http://schemas.microsoft.com/office/drawing/2014/main" id="{7563BFD2-9B1B-46D3-AFC1-2DDB5CB6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C5270F44-11A5-4380-B3A8-67D872029465}"/>
              </a:ext>
            </a:extLst>
          </p:cNvPr>
          <p:cNvSpPr txBox="1">
            <a:spLocks noChangeArrowheads="1"/>
          </p:cNvSpPr>
          <p:nvPr/>
        </p:nvSpPr>
        <p:spPr bwMode="auto">
          <a:xfrm>
            <a:off x="834862" y="1597728"/>
            <a:ext cx="5618163" cy="3662541"/>
          </a:xfrm>
          <a:prstGeom prst="rect">
            <a:avLst/>
          </a:prstGeom>
          <a:noFill/>
          <a:ln w="9525">
            <a:noFill/>
            <a:miter lim="800000"/>
            <a:headEnd/>
            <a:tailEnd/>
          </a:ln>
          <a:effectLst/>
        </p:spPr>
        <p:txBody>
          <a:bodyPr>
            <a:spAutoFit/>
          </a:bodyPr>
          <a:lstStyle/>
          <a:p>
            <a:pPr>
              <a:defRPr/>
            </a:pPr>
            <a:r>
              <a:rPr lang="en-US" sz="4000" b="1" dirty="0">
                <a:solidFill>
                  <a:schemeClr val="bg1"/>
                </a:solidFill>
                <a:latin typeface="Sylfaen" pitchFamily="18" charset="0"/>
                <a:cs typeface="Arial" charset="0"/>
              </a:rPr>
              <a:t>John 4:24  </a:t>
            </a:r>
          </a:p>
          <a:p>
            <a:pPr>
              <a:defRPr/>
            </a:pPr>
            <a:endParaRPr lang="en-US" sz="3200" b="1" dirty="0">
              <a:solidFill>
                <a:schemeClr val="bg1"/>
              </a:solidFill>
              <a:latin typeface="Sylfaen" pitchFamily="18" charset="0"/>
              <a:cs typeface="Arial" charset="0"/>
            </a:endParaRPr>
          </a:p>
          <a:p>
            <a:pPr>
              <a:defRPr/>
            </a:pPr>
            <a:r>
              <a:rPr lang="en-US" sz="4000" b="1" dirty="0">
                <a:solidFill>
                  <a:srgbClr val="FFFF00"/>
                </a:solidFill>
                <a:effectLst>
                  <a:outerShdw blurRad="38100" dist="38100" dir="2700000" algn="tl">
                    <a:srgbClr val="000000"/>
                  </a:outerShdw>
                </a:effectLst>
                <a:latin typeface="Sylfaen" pitchFamily="18" charset="0"/>
                <a:cs typeface="Arial" charset="0"/>
              </a:rPr>
              <a:t>God is a Spirit</a:t>
            </a:r>
            <a:r>
              <a:rPr lang="en-US" sz="4000" b="1" dirty="0">
                <a:solidFill>
                  <a:srgbClr val="FFFF00"/>
                </a:solidFill>
                <a:latin typeface="Sylfaen" pitchFamily="18" charset="0"/>
                <a:cs typeface="Arial" charset="0"/>
              </a:rPr>
              <a:t>: </a:t>
            </a:r>
            <a:r>
              <a:rPr lang="en-US" sz="4000" b="1" dirty="0">
                <a:solidFill>
                  <a:schemeClr val="bg1"/>
                </a:solidFill>
                <a:latin typeface="Sylfaen" pitchFamily="18" charset="0"/>
                <a:cs typeface="Arial" charset="0"/>
              </a:rPr>
              <a:t>and they that worship him must worship him in spirit and in truth.</a:t>
            </a:r>
          </a:p>
        </p:txBody>
      </p:sp>
      <p:sp>
        <p:nvSpPr>
          <p:cNvPr id="7" name="Text Box 4">
            <a:extLst>
              <a:ext uri="{FF2B5EF4-FFF2-40B4-BE49-F238E27FC236}">
                <a16:creationId xmlns:a16="http://schemas.microsoft.com/office/drawing/2014/main" id="{15A29269-6E65-4774-98A3-0AF7090C0CD4}"/>
              </a:ext>
            </a:extLst>
          </p:cNvPr>
          <p:cNvSpPr txBox="1">
            <a:spLocks noChangeArrowheads="1"/>
          </p:cNvSpPr>
          <p:nvPr/>
        </p:nvSpPr>
        <p:spPr bwMode="auto">
          <a:xfrm>
            <a:off x="1524000" y="249612"/>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Is God only ‘physical’?</a:t>
            </a:r>
          </a:p>
        </p:txBody>
      </p:sp>
      <p:pic>
        <p:nvPicPr>
          <p:cNvPr id="9" name="Picture 2" descr="The Bible is not the WORD but testifies of Him » Christian Truth Center">
            <a:extLst>
              <a:ext uri="{FF2B5EF4-FFF2-40B4-BE49-F238E27FC236}">
                <a16:creationId xmlns:a16="http://schemas.microsoft.com/office/drawing/2014/main" id="{156D6F37-BCCC-4F6C-B627-4F906101C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73562" y="435429"/>
            <a:ext cx="8424124" cy="5987142"/>
          </a:xfrm>
          <a:prstGeom prst="rect">
            <a:avLst/>
          </a:prstGeom>
        </p:spPr>
        <p:txBody>
          <a:bodyPr>
            <a:normAutofit/>
          </a:bodyPr>
          <a:lstStyle/>
          <a:p>
            <a:r>
              <a:rPr lang="en-US" sz="2800" dirty="0">
                <a:solidFill>
                  <a:schemeClr val="bg1"/>
                </a:solidFill>
              </a:rPr>
              <a:t>202: </a:t>
            </a:r>
            <a:r>
              <a:rPr lang="x-none" sz="2800" dirty="0">
                <a:solidFill>
                  <a:schemeClr val="bg1"/>
                </a:solidFill>
              </a:rPr>
              <a:t>We firmly believe and confess without reservation that there is </a:t>
            </a:r>
            <a:r>
              <a:rPr lang="x-none" sz="2800" dirty="0">
                <a:solidFill>
                  <a:srgbClr val="FFFF00"/>
                </a:solidFill>
              </a:rPr>
              <a:t>only one true God, </a:t>
            </a:r>
            <a:r>
              <a:rPr lang="en-US" sz="2800" dirty="0">
                <a:solidFill>
                  <a:srgbClr val="FFFF00"/>
                </a:solidFill>
              </a:rPr>
              <a:t>…</a:t>
            </a:r>
            <a:r>
              <a:rPr lang="x-none" sz="2800" dirty="0">
                <a:solidFill>
                  <a:srgbClr val="FFFF00"/>
                </a:solidFill>
              </a:rPr>
              <a:t> the Father and the Son and the Holy Spirit; three persons indeed, but one essence, substance or nature entirely simple.</a:t>
            </a:r>
            <a:endParaRPr lang="en-US" sz="2800" dirty="0">
              <a:solidFill>
                <a:srgbClr val="FFFF00"/>
              </a:solidFill>
            </a:endParaRPr>
          </a:p>
          <a:p>
            <a:endParaRPr lang="en-AU" sz="2800" dirty="0">
              <a:solidFill>
                <a:schemeClr val="bg1"/>
              </a:solidFill>
            </a:endParaRPr>
          </a:p>
          <a:p>
            <a:r>
              <a:rPr lang="en-AU" sz="2800" dirty="0">
                <a:solidFill>
                  <a:schemeClr val="bg1"/>
                </a:solidFill>
              </a:rPr>
              <a:t>234 The </a:t>
            </a:r>
            <a:r>
              <a:rPr lang="en-AU" sz="2800" dirty="0">
                <a:solidFill>
                  <a:srgbClr val="FFFF00"/>
                </a:solidFill>
              </a:rPr>
              <a:t>mystery of the Most Holy Trinity is the central mystery of Christian faith </a:t>
            </a:r>
            <a:r>
              <a:rPr lang="en-AU" sz="2800" dirty="0">
                <a:solidFill>
                  <a:schemeClr val="bg1"/>
                </a:solidFill>
              </a:rPr>
              <a:t>and life. It is the mystery of God in himself. It is therefore the source of all the other mysteries of faith, the light that enlightens them. </a:t>
            </a:r>
          </a:p>
        </p:txBody>
      </p:sp>
      <p:pic>
        <p:nvPicPr>
          <p:cNvPr id="1028" name="Picture 4" descr="Buy Catechism of the Catholic Church: Complete and Updated Book Online at  Low Prices in India | Catechism of the Catholic Church: Complete and  Updated Reviews &amp; Ratings - Amazon.in">
            <a:extLst>
              <a:ext uri="{FF2B5EF4-FFF2-40B4-BE49-F238E27FC236}">
                <a16:creationId xmlns:a16="http://schemas.microsoft.com/office/drawing/2014/main" id="{2BEA4ABB-F885-46E5-92FD-B2010BBEA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962" y="783772"/>
            <a:ext cx="2921476"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15A29269-6E65-4774-98A3-0AF7090C0CD4}"/>
              </a:ext>
            </a:extLst>
          </p:cNvPr>
          <p:cNvSpPr txBox="1">
            <a:spLocks noChangeArrowheads="1"/>
          </p:cNvSpPr>
          <p:nvPr/>
        </p:nvSpPr>
        <p:spPr bwMode="auto">
          <a:xfrm>
            <a:off x="1129552"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What is relationship between Man &amp; His Spirit?</a:t>
            </a:r>
          </a:p>
        </p:txBody>
      </p:sp>
      <p:sp>
        <p:nvSpPr>
          <p:cNvPr id="6" name="Text Box 5">
            <a:extLst>
              <a:ext uri="{FF2B5EF4-FFF2-40B4-BE49-F238E27FC236}">
                <a16:creationId xmlns:a16="http://schemas.microsoft.com/office/drawing/2014/main" id="{50FDF873-D84E-44CA-ACE4-88B1ABFAAC51}"/>
              </a:ext>
            </a:extLst>
          </p:cNvPr>
          <p:cNvSpPr txBox="1">
            <a:spLocks noChangeArrowheads="1"/>
          </p:cNvSpPr>
          <p:nvPr/>
        </p:nvSpPr>
        <p:spPr bwMode="auto">
          <a:xfrm>
            <a:off x="699246" y="1536174"/>
            <a:ext cx="6293224" cy="3970318"/>
          </a:xfrm>
          <a:prstGeom prst="rect">
            <a:avLst/>
          </a:prstGeom>
          <a:noFill/>
          <a:ln w="9525">
            <a:noFill/>
            <a:miter lim="800000"/>
            <a:headEnd/>
            <a:tailEnd/>
          </a:ln>
          <a:effectLst/>
        </p:spPr>
        <p:txBody>
          <a:bodyPr wrap="square">
            <a:spAutoFit/>
          </a:bodyPr>
          <a:lstStyle/>
          <a:p>
            <a:r>
              <a:rPr lang="en-AU" sz="3600" dirty="0">
                <a:solidFill>
                  <a:schemeClr val="bg1"/>
                </a:solidFill>
              </a:rPr>
              <a:t>1 Corinthians 2:11  </a:t>
            </a:r>
          </a:p>
          <a:p>
            <a:r>
              <a:rPr lang="en-AU" sz="3600" dirty="0">
                <a:solidFill>
                  <a:schemeClr val="bg1"/>
                </a:solidFill>
              </a:rPr>
              <a:t>For what man </a:t>
            </a:r>
            <a:r>
              <a:rPr lang="en-AU" sz="3600" dirty="0" err="1">
                <a:solidFill>
                  <a:schemeClr val="bg1"/>
                </a:solidFill>
              </a:rPr>
              <a:t>knoweth</a:t>
            </a:r>
            <a:r>
              <a:rPr lang="en-AU" sz="3600" dirty="0">
                <a:solidFill>
                  <a:schemeClr val="bg1"/>
                </a:solidFill>
              </a:rPr>
              <a:t> the things of a man, save the spirit of man which is in him? even so the things of God </a:t>
            </a:r>
            <a:r>
              <a:rPr lang="en-AU" sz="3600" dirty="0" err="1">
                <a:solidFill>
                  <a:schemeClr val="bg1"/>
                </a:solidFill>
              </a:rPr>
              <a:t>knoweth</a:t>
            </a:r>
            <a:r>
              <a:rPr lang="en-AU" sz="3600" dirty="0">
                <a:solidFill>
                  <a:schemeClr val="bg1"/>
                </a:solidFill>
              </a:rPr>
              <a:t> no man, but the Spirit of God. </a:t>
            </a:r>
          </a:p>
        </p:txBody>
      </p:sp>
      <p:pic>
        <p:nvPicPr>
          <p:cNvPr id="5" name="Picture 2" descr="The Bible is not the WORD but testifies of Him » Christian Truth Center">
            <a:extLst>
              <a:ext uri="{FF2B5EF4-FFF2-40B4-BE49-F238E27FC236}">
                <a16:creationId xmlns:a16="http://schemas.microsoft.com/office/drawing/2014/main" id="{137BC298-31A8-4CCC-906A-EAD5BE8D8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8999856" y="2349164"/>
            <a:ext cx="2159671" cy="215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15A29269-6E65-4774-98A3-0AF7090C0CD4}"/>
              </a:ext>
            </a:extLst>
          </p:cNvPr>
          <p:cNvSpPr txBox="1">
            <a:spLocks noChangeArrowheads="1"/>
          </p:cNvSpPr>
          <p:nvPr/>
        </p:nvSpPr>
        <p:spPr bwMode="auto">
          <a:xfrm>
            <a:off x="1129552"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400" b="1" dirty="0">
                <a:solidFill>
                  <a:srgbClr val="FFFF00"/>
                </a:solidFill>
                <a:latin typeface="Sylfaen" panose="010A0502050306030303" pitchFamily="18" charset="0"/>
              </a:rPr>
              <a:t>What is relationship between Man &amp; His Spirit?</a:t>
            </a:r>
          </a:p>
        </p:txBody>
      </p:sp>
      <p:sp>
        <p:nvSpPr>
          <p:cNvPr id="6" name="Text Box 5">
            <a:extLst>
              <a:ext uri="{FF2B5EF4-FFF2-40B4-BE49-F238E27FC236}">
                <a16:creationId xmlns:a16="http://schemas.microsoft.com/office/drawing/2014/main" id="{50FDF873-D84E-44CA-ACE4-88B1ABFAAC51}"/>
              </a:ext>
            </a:extLst>
          </p:cNvPr>
          <p:cNvSpPr txBox="1">
            <a:spLocks noChangeArrowheads="1"/>
          </p:cNvSpPr>
          <p:nvPr/>
        </p:nvSpPr>
        <p:spPr bwMode="auto">
          <a:xfrm>
            <a:off x="699246" y="1536174"/>
            <a:ext cx="6293224" cy="3785652"/>
          </a:xfrm>
          <a:prstGeom prst="rect">
            <a:avLst/>
          </a:prstGeom>
          <a:noFill/>
          <a:ln w="9525">
            <a:noFill/>
            <a:miter lim="800000"/>
            <a:headEnd/>
            <a:tailEnd/>
          </a:ln>
          <a:effectLst/>
        </p:spPr>
        <p:txBody>
          <a:bodyPr wrap="square">
            <a:spAutoFit/>
          </a:bodyPr>
          <a:lstStyle/>
          <a:p>
            <a:pPr>
              <a:spcBef>
                <a:spcPct val="50000"/>
              </a:spcBef>
              <a:defRPr/>
            </a:pPr>
            <a:r>
              <a:rPr lang="en-US" sz="3200" dirty="0">
                <a:solidFill>
                  <a:schemeClr val="bg1"/>
                </a:solidFill>
                <a:cs typeface="Arial" charset="0"/>
              </a:rPr>
              <a:t>Daniel 2:1 </a:t>
            </a:r>
          </a:p>
          <a:p>
            <a:pPr>
              <a:spcBef>
                <a:spcPct val="50000"/>
              </a:spcBef>
              <a:defRPr/>
            </a:pPr>
            <a:r>
              <a:rPr lang="en-US" sz="3200" dirty="0">
                <a:solidFill>
                  <a:schemeClr val="bg1"/>
                </a:solidFill>
                <a:cs typeface="Arial" charset="0"/>
              </a:rPr>
              <a:t>And in the second year of the reign of Nebuchadnezzar </a:t>
            </a:r>
            <a:r>
              <a:rPr lang="en-US" sz="3200" dirty="0" err="1">
                <a:solidFill>
                  <a:schemeClr val="bg1"/>
                </a:solidFill>
                <a:cs typeface="Arial" charset="0"/>
              </a:rPr>
              <a:t>Nebuchadnezzar</a:t>
            </a:r>
            <a:r>
              <a:rPr lang="en-US" sz="3200" dirty="0">
                <a:solidFill>
                  <a:schemeClr val="bg1"/>
                </a:solidFill>
                <a:cs typeface="Arial" charset="0"/>
              </a:rPr>
              <a:t> dreamed dreams, wherewith </a:t>
            </a:r>
            <a:r>
              <a:rPr lang="en-US" sz="3200" b="1" dirty="0">
                <a:solidFill>
                  <a:srgbClr val="FFFF00"/>
                </a:solidFill>
                <a:effectLst>
                  <a:outerShdw blurRad="38100" dist="38100" dir="2700000" algn="tl">
                    <a:srgbClr val="000000"/>
                  </a:outerShdw>
                </a:effectLst>
                <a:cs typeface="Arial" charset="0"/>
              </a:rPr>
              <a:t>his spirit was troubled</a:t>
            </a:r>
            <a:r>
              <a:rPr lang="en-US" sz="3200" dirty="0">
                <a:solidFill>
                  <a:schemeClr val="bg1"/>
                </a:solidFill>
                <a:cs typeface="Arial" charset="0"/>
              </a:rPr>
              <a:t>, and his sleep brake from him.</a:t>
            </a:r>
          </a:p>
        </p:txBody>
      </p:sp>
      <p:pic>
        <p:nvPicPr>
          <p:cNvPr id="8" name="Picture 6" descr="0608098">
            <a:extLst>
              <a:ext uri="{FF2B5EF4-FFF2-40B4-BE49-F238E27FC236}">
                <a16:creationId xmlns:a16="http://schemas.microsoft.com/office/drawing/2014/main" id="{ABDE74A4-4D3D-4083-A734-862AA4FEF1D8}"/>
              </a:ext>
            </a:extLst>
          </p:cNvPr>
          <p:cNvPicPr>
            <a:picLocks noChangeAspect="1" noChangeArrowheads="1"/>
          </p:cNvPicPr>
          <p:nvPr/>
        </p:nvPicPr>
        <p:blipFill>
          <a:blip r:embed="rId2"/>
          <a:srcRect/>
          <a:stretch>
            <a:fillRect/>
          </a:stretch>
        </p:blipFill>
        <p:spPr bwMode="auto">
          <a:xfrm>
            <a:off x="8032376" y="1286913"/>
            <a:ext cx="3778718" cy="5041795"/>
          </a:xfrm>
          <a:prstGeom prst="rect">
            <a:avLst/>
          </a:prstGeom>
          <a:ln>
            <a:noFill/>
          </a:ln>
          <a:effectLst>
            <a:softEdge rad="112500"/>
          </a:effectLst>
        </p:spPr>
      </p:pic>
    </p:spTree>
    <p:extLst>
      <p:ext uri="{BB962C8B-B14F-4D97-AF65-F5344CB8AC3E}">
        <p14:creationId xmlns:p14="http://schemas.microsoft.com/office/powerpoint/2010/main" val="38660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61947" y="1817917"/>
            <a:ext cx="6620993" cy="2062103"/>
          </a:xfrm>
          <a:prstGeom prst="rect">
            <a:avLst/>
          </a:prstGeom>
          <a:noFill/>
          <a:ln w="9525" algn="ctr">
            <a:noFill/>
            <a:miter lim="800000"/>
            <a:headEnd/>
            <a:tailEnd/>
          </a:ln>
          <a:effectLst/>
        </p:spPr>
        <p:txBody>
          <a:bodyPr wrap="square">
            <a:spAutoFit/>
          </a:bodyPr>
          <a:lstStyle/>
          <a:p>
            <a:r>
              <a:rPr lang="en-AU" sz="3200" dirty="0">
                <a:solidFill>
                  <a:schemeClr val="bg1"/>
                </a:solidFill>
              </a:rPr>
              <a:t>Luke 8:55  </a:t>
            </a:r>
          </a:p>
          <a:p>
            <a:r>
              <a:rPr lang="en-AU" sz="3200" dirty="0">
                <a:solidFill>
                  <a:schemeClr val="bg1"/>
                </a:solidFill>
              </a:rPr>
              <a:t>And her spirit came again, and she arose straightway: and he commanded to give her meat.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Spirit = Life</a:t>
            </a:r>
            <a:endParaRPr lang="en-US" altLang="en-US" sz="1000" dirty="0">
              <a:solidFill>
                <a:srgbClr val="FFFF66"/>
              </a:solidFill>
            </a:endParaRPr>
          </a:p>
        </p:txBody>
      </p:sp>
      <p:pic>
        <p:nvPicPr>
          <p:cNvPr id="41986" name="Picture 2" descr="JESUS RAISED THE RULER'S DAUGHTER FROM DEAD - YouTube">
            <a:extLst>
              <a:ext uri="{FF2B5EF4-FFF2-40B4-BE49-F238E27FC236}">
                <a16:creationId xmlns:a16="http://schemas.microsoft.com/office/drawing/2014/main" id="{8D6A0793-C3E9-4ACE-991C-097A765E3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120" y="1875075"/>
            <a:ext cx="4136431" cy="232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76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25057CB-C2BA-418B-9F3D-FE5E702B9181}"/>
              </a:ext>
            </a:extLst>
          </p:cNvPr>
          <p:cNvSpPr txBox="1">
            <a:spLocks noChangeArrowheads="1"/>
          </p:cNvSpPr>
          <p:nvPr/>
        </p:nvSpPr>
        <p:spPr bwMode="auto">
          <a:xfrm>
            <a:off x="1287230" y="133659"/>
            <a:ext cx="894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4000" b="1" dirty="0">
                <a:solidFill>
                  <a:srgbClr val="FFFF66"/>
                </a:solidFill>
                <a:latin typeface="Sylfaen" panose="010A0502050306030303" pitchFamily="18" charset="0"/>
              </a:rPr>
              <a:t>God’s Spirit is His Presence</a:t>
            </a:r>
            <a:endParaRPr lang="en-US" altLang="en-US" sz="1200" dirty="0">
              <a:solidFill>
                <a:srgbClr val="FFFF66"/>
              </a:solidFill>
            </a:endParaRPr>
          </a:p>
        </p:txBody>
      </p:sp>
      <p:sp>
        <p:nvSpPr>
          <p:cNvPr id="8" name="Text Box 3">
            <a:extLst>
              <a:ext uri="{FF2B5EF4-FFF2-40B4-BE49-F238E27FC236}">
                <a16:creationId xmlns:a16="http://schemas.microsoft.com/office/drawing/2014/main" id="{842CBEEE-960E-4DFD-821F-6957309BBBCB}"/>
              </a:ext>
            </a:extLst>
          </p:cNvPr>
          <p:cNvSpPr txBox="1">
            <a:spLocks noChangeArrowheads="1"/>
          </p:cNvSpPr>
          <p:nvPr/>
        </p:nvSpPr>
        <p:spPr bwMode="auto">
          <a:xfrm>
            <a:off x="449860" y="1591459"/>
            <a:ext cx="7936568" cy="2554545"/>
          </a:xfrm>
          <a:prstGeom prst="rect">
            <a:avLst/>
          </a:prstGeom>
          <a:noFill/>
          <a:ln w="9525" algn="ctr">
            <a:noFill/>
            <a:miter lim="800000"/>
            <a:headEnd/>
            <a:tailEnd/>
          </a:ln>
          <a:effectLst/>
        </p:spPr>
        <p:txBody>
          <a:bodyPr wrap="square">
            <a:spAutoFit/>
          </a:bodyPr>
          <a:lstStyle/>
          <a:p>
            <a:r>
              <a:rPr lang="en-US" sz="3200" dirty="0">
                <a:solidFill>
                  <a:schemeClr val="bg1"/>
                </a:solidFill>
              </a:rPr>
              <a:t>Psalm 51:11</a:t>
            </a:r>
            <a:endParaRPr lang="en-AU" sz="3200" dirty="0">
              <a:solidFill>
                <a:schemeClr val="bg1"/>
              </a:solidFill>
            </a:endParaRPr>
          </a:p>
          <a:p>
            <a:r>
              <a:rPr lang="en-US" sz="3200" dirty="0">
                <a:solidFill>
                  <a:schemeClr val="bg1"/>
                </a:solidFill>
              </a:rPr>
              <a:t>Cast me not away from thy presence; and take not thy holy spirit from me.</a:t>
            </a:r>
          </a:p>
          <a:p>
            <a:endParaRPr lang="en-US" sz="3200" dirty="0">
              <a:solidFill>
                <a:schemeClr val="bg1"/>
              </a:solidFill>
            </a:endParaRPr>
          </a:p>
          <a:p>
            <a:r>
              <a:rPr lang="en-US" sz="3200" dirty="0">
                <a:solidFill>
                  <a:schemeClr val="bg1"/>
                </a:solidFill>
              </a:rPr>
              <a:t>See also Ps 139:7</a:t>
            </a:r>
            <a:endParaRPr lang="en-AU" sz="3200" dirty="0">
              <a:solidFill>
                <a:schemeClr val="bg1"/>
              </a:solidFill>
            </a:endParaRPr>
          </a:p>
        </p:txBody>
      </p:sp>
      <p:pic>
        <p:nvPicPr>
          <p:cNvPr id="38914" name="Picture 2" descr="Dead Sea Scrolls | Facsimile Editions">
            <a:extLst>
              <a:ext uri="{FF2B5EF4-FFF2-40B4-BE49-F238E27FC236}">
                <a16:creationId xmlns:a16="http://schemas.microsoft.com/office/drawing/2014/main" id="{3E541223-E5A7-44E7-A2DC-CA658B5C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057">
            <a:off x="8543046" y="2263881"/>
            <a:ext cx="3198593" cy="169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2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445569" y="1471339"/>
            <a:ext cx="7200900" cy="3231654"/>
          </a:xfrm>
          <a:prstGeom prst="rect">
            <a:avLst/>
          </a:prstGeom>
          <a:noFill/>
          <a:ln w="9525" algn="ctr">
            <a:noFill/>
            <a:miter lim="800000"/>
            <a:headEnd/>
            <a:tailEnd/>
          </a:ln>
          <a:effectLst/>
        </p:spPr>
        <p:txBody>
          <a:bodyPr>
            <a:spAutoFit/>
          </a:bodyPr>
          <a:lstStyle/>
          <a:p>
            <a:r>
              <a:rPr lang="en-AU" sz="3200" dirty="0">
                <a:solidFill>
                  <a:schemeClr val="bg1"/>
                </a:solidFill>
                <a:latin typeface="Georgia" panose="02040502050405020303" pitchFamily="18" charset="0"/>
              </a:rPr>
              <a:t>Ephesians 4:4  </a:t>
            </a:r>
          </a:p>
          <a:p>
            <a:r>
              <a:rPr lang="en-AU" sz="3200" dirty="0">
                <a:solidFill>
                  <a:schemeClr val="bg1"/>
                </a:solidFill>
                <a:latin typeface="Georgia" panose="02040502050405020303" pitchFamily="18" charset="0"/>
              </a:rPr>
              <a:t>There is one body, and </a:t>
            </a:r>
            <a:r>
              <a:rPr lang="en-AU" sz="3200" dirty="0">
                <a:solidFill>
                  <a:srgbClr val="FFFF00"/>
                </a:solidFill>
                <a:latin typeface="Georgia" panose="02040502050405020303" pitchFamily="18" charset="0"/>
              </a:rPr>
              <a:t>one Spirit</a:t>
            </a:r>
            <a:r>
              <a:rPr lang="en-AU" sz="3200" dirty="0">
                <a:solidFill>
                  <a:schemeClr val="bg1"/>
                </a:solidFill>
                <a:latin typeface="Georgia" panose="02040502050405020303" pitchFamily="18" charset="0"/>
              </a:rPr>
              <a:t>, even as ye are called in one hope of your calling; </a:t>
            </a:r>
          </a:p>
          <a:p>
            <a:endParaRPr lang="en-AU" sz="3200" dirty="0">
              <a:solidFill>
                <a:schemeClr val="bg1"/>
              </a:solidFill>
              <a:latin typeface="Georgia" panose="02040502050405020303" pitchFamily="18" charset="0"/>
            </a:endParaRPr>
          </a:p>
          <a:p>
            <a:r>
              <a:rPr lang="en-AU" sz="1200" dirty="0">
                <a:solidFill>
                  <a:schemeClr val="bg1"/>
                </a:solidFill>
                <a:latin typeface="Georgia" panose="02040502050405020303" pitchFamily="18" charset="0"/>
              </a:rPr>
              <a:t> </a:t>
            </a:r>
          </a:p>
          <a:p>
            <a:r>
              <a:rPr lang="en-AU" sz="3200" dirty="0">
                <a:solidFill>
                  <a:schemeClr val="bg1"/>
                </a:solidFill>
                <a:latin typeface="Georgia" panose="02040502050405020303" pitchFamily="18" charset="0"/>
              </a:rPr>
              <a:t>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How many spirits are there?</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104904" y="2011161"/>
            <a:ext cx="2555000" cy="2555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35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462195" y="1180393"/>
            <a:ext cx="7200900" cy="2308324"/>
          </a:xfrm>
          <a:prstGeom prst="rect">
            <a:avLst/>
          </a:prstGeom>
          <a:noFill/>
          <a:ln w="9525" algn="ctr">
            <a:noFill/>
            <a:miter lim="800000"/>
            <a:headEnd/>
            <a:tailEnd/>
          </a:ln>
          <a:effectLst/>
        </p:spPr>
        <p:txBody>
          <a:bodyPr>
            <a:spAutoFit/>
          </a:bodyPr>
          <a:lstStyle/>
          <a:p>
            <a:r>
              <a:rPr lang="en-AU" sz="3600" dirty="0">
                <a:solidFill>
                  <a:schemeClr val="bg1"/>
                </a:solidFill>
              </a:rPr>
              <a:t>1 Co 3:16  </a:t>
            </a:r>
          </a:p>
          <a:p>
            <a:r>
              <a:rPr lang="en-AU" sz="3600" dirty="0">
                <a:solidFill>
                  <a:schemeClr val="bg1"/>
                </a:solidFill>
              </a:rPr>
              <a:t>Know ye not that ye are the temple of God, and that </a:t>
            </a:r>
            <a:r>
              <a:rPr lang="en-AU" sz="3600" dirty="0">
                <a:solidFill>
                  <a:srgbClr val="FFFF00"/>
                </a:solidFill>
              </a:rPr>
              <a:t>the Spirit of God </a:t>
            </a:r>
            <a:r>
              <a:rPr lang="en-AU" sz="3600" dirty="0">
                <a:solidFill>
                  <a:schemeClr val="bg1"/>
                </a:solidFill>
              </a:rPr>
              <a:t>dwelleth in you?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What Spirit do we receive?</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188548" y="2324604"/>
            <a:ext cx="2328225" cy="2328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3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766995" y="1538981"/>
            <a:ext cx="7200900" cy="3046988"/>
          </a:xfrm>
          <a:prstGeom prst="rect">
            <a:avLst/>
          </a:prstGeom>
          <a:noFill/>
          <a:ln w="9525" algn="ctr">
            <a:noFill/>
            <a:miter lim="800000"/>
            <a:headEnd/>
            <a:tailEnd/>
          </a:ln>
          <a:effectLst/>
        </p:spPr>
        <p:txBody>
          <a:bodyPr>
            <a:spAutoFit/>
          </a:bodyPr>
          <a:lstStyle/>
          <a:p>
            <a:r>
              <a:rPr lang="en-AU" sz="3200" dirty="0">
                <a:solidFill>
                  <a:schemeClr val="bg1"/>
                </a:solidFill>
              </a:rPr>
              <a:t>John 15:26  </a:t>
            </a:r>
          </a:p>
          <a:p>
            <a:r>
              <a:rPr lang="en-AU" sz="3200" dirty="0">
                <a:solidFill>
                  <a:schemeClr val="bg1"/>
                </a:solidFill>
              </a:rPr>
              <a:t>But when the Comforter is come, whom I will send unto you </a:t>
            </a:r>
            <a:r>
              <a:rPr lang="en-AU" sz="3200" dirty="0">
                <a:solidFill>
                  <a:srgbClr val="FFFF00"/>
                </a:solidFill>
              </a:rPr>
              <a:t>from the Father</a:t>
            </a:r>
            <a:r>
              <a:rPr lang="en-AU" sz="3200" dirty="0">
                <a:solidFill>
                  <a:schemeClr val="bg1"/>
                </a:solidFill>
              </a:rPr>
              <a:t>, </a:t>
            </a:r>
            <a:r>
              <a:rPr lang="en-AU" sz="3200" i="1" dirty="0">
                <a:solidFill>
                  <a:schemeClr val="bg1"/>
                </a:solidFill>
              </a:rPr>
              <a:t>even</a:t>
            </a:r>
            <a:r>
              <a:rPr lang="en-AU" sz="3200" dirty="0">
                <a:solidFill>
                  <a:schemeClr val="bg1"/>
                </a:solidFill>
              </a:rPr>
              <a:t> the Spirit of truth, which </a:t>
            </a:r>
            <a:r>
              <a:rPr lang="en-AU" sz="3200" dirty="0" err="1">
                <a:solidFill>
                  <a:srgbClr val="FFFF00"/>
                </a:solidFill>
              </a:rPr>
              <a:t>proceedeth</a:t>
            </a:r>
            <a:r>
              <a:rPr lang="en-AU" sz="3200" dirty="0">
                <a:solidFill>
                  <a:srgbClr val="FFFF00"/>
                </a:solidFill>
              </a:rPr>
              <a:t> from the Father</a:t>
            </a:r>
            <a:r>
              <a:rPr lang="en-AU" sz="3200" dirty="0">
                <a:solidFill>
                  <a:schemeClr val="bg1"/>
                </a:solidFill>
              </a:rPr>
              <a:t>, he shall testify of me: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Where does the Spirit come from?</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188548" y="2324604"/>
            <a:ext cx="2328225" cy="2328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766995" y="1538981"/>
            <a:ext cx="7200900" cy="3046988"/>
          </a:xfrm>
          <a:prstGeom prst="rect">
            <a:avLst/>
          </a:prstGeom>
          <a:noFill/>
          <a:ln w="9525" algn="ctr">
            <a:noFill/>
            <a:miter lim="800000"/>
            <a:headEnd/>
            <a:tailEnd/>
          </a:ln>
          <a:effectLst/>
        </p:spPr>
        <p:txBody>
          <a:bodyPr>
            <a:spAutoFit/>
          </a:bodyPr>
          <a:lstStyle/>
          <a:p>
            <a:r>
              <a:rPr lang="en-AU" sz="3200" b="1" dirty="0">
                <a:solidFill>
                  <a:schemeClr val="bg1"/>
                </a:solidFill>
              </a:rPr>
              <a:t>1 Corinthians 8:6</a:t>
            </a:r>
            <a:r>
              <a:rPr lang="en-AU" sz="3200" dirty="0">
                <a:solidFill>
                  <a:schemeClr val="bg1"/>
                </a:solidFill>
              </a:rPr>
              <a:t>  </a:t>
            </a:r>
          </a:p>
          <a:p>
            <a:r>
              <a:rPr lang="en-AU" sz="3200" dirty="0">
                <a:solidFill>
                  <a:schemeClr val="bg1"/>
                </a:solidFill>
              </a:rPr>
              <a:t>But to us </a:t>
            </a:r>
            <a:r>
              <a:rPr lang="en-AU" sz="3200" i="1" dirty="0">
                <a:solidFill>
                  <a:schemeClr val="bg1"/>
                </a:solidFill>
              </a:rPr>
              <a:t>there is but</a:t>
            </a:r>
            <a:r>
              <a:rPr lang="en-AU" sz="3200" dirty="0">
                <a:solidFill>
                  <a:schemeClr val="bg1"/>
                </a:solidFill>
              </a:rPr>
              <a:t> one God, the Father, </a:t>
            </a:r>
            <a:r>
              <a:rPr lang="en-AU" sz="3200" b="1" dirty="0">
                <a:solidFill>
                  <a:srgbClr val="FFFF00"/>
                </a:solidFill>
              </a:rPr>
              <a:t>of whom </a:t>
            </a:r>
            <a:r>
              <a:rPr lang="en-AU" sz="3200" b="1" i="1" dirty="0">
                <a:solidFill>
                  <a:srgbClr val="FFFF00"/>
                </a:solidFill>
              </a:rPr>
              <a:t>are</a:t>
            </a:r>
            <a:r>
              <a:rPr lang="en-AU" sz="3200" b="1" dirty="0">
                <a:solidFill>
                  <a:srgbClr val="FFFF00"/>
                </a:solidFill>
              </a:rPr>
              <a:t> all things</a:t>
            </a:r>
            <a:r>
              <a:rPr lang="en-AU" sz="3200" dirty="0">
                <a:solidFill>
                  <a:schemeClr val="bg1"/>
                </a:solidFill>
              </a:rPr>
              <a:t>, and we in him; and one Lord Jesus Christ, by whom </a:t>
            </a:r>
            <a:r>
              <a:rPr lang="en-AU" sz="3200" i="1" dirty="0">
                <a:solidFill>
                  <a:schemeClr val="bg1"/>
                </a:solidFill>
              </a:rPr>
              <a:t>are</a:t>
            </a:r>
            <a:r>
              <a:rPr lang="en-AU" sz="3200" dirty="0">
                <a:solidFill>
                  <a:schemeClr val="bg1"/>
                </a:solidFill>
              </a:rPr>
              <a:t> all things, and we by him.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Why from the Father?</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188548" y="2324604"/>
            <a:ext cx="2328225" cy="2328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61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766995" y="1538981"/>
            <a:ext cx="7200900" cy="2308324"/>
          </a:xfrm>
          <a:prstGeom prst="rect">
            <a:avLst/>
          </a:prstGeom>
          <a:noFill/>
          <a:ln w="9525" algn="ctr">
            <a:noFill/>
            <a:miter lim="800000"/>
            <a:headEnd/>
            <a:tailEnd/>
          </a:ln>
          <a:effectLst/>
        </p:spPr>
        <p:txBody>
          <a:bodyPr>
            <a:spAutoFit/>
          </a:bodyPr>
          <a:lstStyle/>
          <a:p>
            <a:r>
              <a:rPr lang="x-none" sz="3600" b="1" dirty="0">
                <a:solidFill>
                  <a:schemeClr val="bg1"/>
                </a:solidFill>
              </a:rPr>
              <a:t>Eph 2:18</a:t>
            </a:r>
            <a:r>
              <a:rPr lang="x-none" sz="3600" dirty="0">
                <a:solidFill>
                  <a:schemeClr val="bg1"/>
                </a:solidFill>
              </a:rPr>
              <a:t>  </a:t>
            </a:r>
            <a:endParaRPr lang="en-US" sz="3600" dirty="0">
              <a:solidFill>
                <a:schemeClr val="bg1"/>
              </a:solidFill>
            </a:endParaRPr>
          </a:p>
          <a:p>
            <a:r>
              <a:rPr lang="x-none" sz="3600" dirty="0">
                <a:solidFill>
                  <a:schemeClr val="bg1"/>
                </a:solidFill>
              </a:rPr>
              <a:t>For </a:t>
            </a:r>
            <a:r>
              <a:rPr lang="x-none" sz="3600" dirty="0">
                <a:solidFill>
                  <a:srgbClr val="FFFF00"/>
                </a:solidFill>
              </a:rPr>
              <a:t>through</a:t>
            </a:r>
            <a:r>
              <a:rPr lang="x-none" sz="3600" dirty="0">
                <a:solidFill>
                  <a:schemeClr val="bg1"/>
                </a:solidFill>
              </a:rPr>
              <a:t> </a:t>
            </a:r>
            <a:r>
              <a:rPr lang="x-none" sz="3600" dirty="0">
                <a:solidFill>
                  <a:srgbClr val="FFFF00"/>
                </a:solidFill>
              </a:rPr>
              <a:t>him</a:t>
            </a:r>
            <a:r>
              <a:rPr lang="x-none" sz="3600" dirty="0">
                <a:solidFill>
                  <a:schemeClr val="bg1"/>
                </a:solidFill>
              </a:rPr>
              <a:t> </a:t>
            </a:r>
            <a:r>
              <a:rPr lang="en-US" sz="3600" dirty="0">
                <a:solidFill>
                  <a:schemeClr val="bg1"/>
                </a:solidFill>
              </a:rPr>
              <a:t>[Jesus] </a:t>
            </a:r>
            <a:r>
              <a:rPr lang="x-none" sz="3600" dirty="0">
                <a:solidFill>
                  <a:schemeClr val="bg1"/>
                </a:solidFill>
              </a:rPr>
              <a:t>we both have access by one Spirit unto the Father. </a:t>
            </a:r>
            <a:endParaRPr lang="en-AU" sz="3600" dirty="0">
              <a:solidFill>
                <a:schemeClr val="bg1"/>
              </a:solidFill>
            </a:endParaRP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Through Whom does the spirit Come?</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188548" y="2324604"/>
            <a:ext cx="2328225" cy="23282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647500" y="1807922"/>
            <a:ext cx="7200900" cy="2062103"/>
          </a:xfrm>
          <a:prstGeom prst="rect">
            <a:avLst/>
          </a:prstGeom>
          <a:noFill/>
          <a:ln w="9525" algn="ctr">
            <a:noFill/>
            <a:miter lim="800000"/>
            <a:headEnd/>
            <a:tailEnd/>
          </a:ln>
          <a:effectLst/>
        </p:spPr>
        <p:txBody>
          <a:bodyPr>
            <a:spAutoFit/>
          </a:bodyPr>
          <a:lstStyle/>
          <a:p>
            <a:r>
              <a:rPr lang="x-none" sz="3200">
                <a:solidFill>
                  <a:schemeClr val="bg1"/>
                </a:solidFill>
              </a:rPr>
              <a:t>Joh</a:t>
            </a:r>
            <a:r>
              <a:rPr lang="en-US" sz="3200" dirty="0">
                <a:solidFill>
                  <a:schemeClr val="bg1"/>
                </a:solidFill>
              </a:rPr>
              <a:t>n</a:t>
            </a:r>
            <a:r>
              <a:rPr lang="x-none" sz="3200">
                <a:solidFill>
                  <a:schemeClr val="bg1"/>
                </a:solidFill>
              </a:rPr>
              <a:t> 20:22  </a:t>
            </a:r>
            <a:endParaRPr lang="en-US" sz="3200" dirty="0">
              <a:solidFill>
                <a:schemeClr val="bg1"/>
              </a:solidFill>
            </a:endParaRPr>
          </a:p>
          <a:p>
            <a:r>
              <a:rPr lang="x-none" sz="3200">
                <a:solidFill>
                  <a:schemeClr val="bg1"/>
                </a:solidFill>
              </a:rPr>
              <a:t>And when he had said this, </a:t>
            </a:r>
            <a:r>
              <a:rPr lang="x-none" sz="3200">
                <a:solidFill>
                  <a:srgbClr val="FFFF00"/>
                </a:solidFill>
              </a:rPr>
              <a:t>he breathed on them</a:t>
            </a:r>
            <a:r>
              <a:rPr lang="x-none" sz="3200">
                <a:solidFill>
                  <a:schemeClr val="bg1"/>
                </a:solidFill>
              </a:rPr>
              <a:t>, and saith unto them, </a:t>
            </a:r>
            <a:r>
              <a:rPr lang="x-none" sz="3200">
                <a:solidFill>
                  <a:srgbClr val="FFFF00"/>
                </a:solidFill>
              </a:rPr>
              <a:t>Receive ye the Holy Ghost:</a:t>
            </a:r>
            <a:r>
              <a:rPr lang="x-none" sz="3200">
                <a:solidFill>
                  <a:schemeClr val="bg1"/>
                </a:solidFill>
              </a:rPr>
              <a:t> </a:t>
            </a:r>
            <a:endParaRPr lang="en-AU" sz="3200" dirty="0">
              <a:solidFill>
                <a:schemeClr val="bg1"/>
              </a:solidFill>
            </a:endParaRP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Through Whom does the spirit Come?</a:t>
            </a:r>
            <a:endParaRPr lang="en-US" altLang="en-US" sz="1000" dirty="0">
              <a:solidFill>
                <a:srgbClr val="FFFF66"/>
              </a:solidFill>
            </a:endParaRPr>
          </a:p>
        </p:txBody>
      </p:sp>
      <p:pic>
        <p:nvPicPr>
          <p:cNvPr id="72706" name="Picture 2" descr="WORD FOR THE DAY-04JUN17 | Living Waters">
            <a:extLst>
              <a:ext uri="{FF2B5EF4-FFF2-40B4-BE49-F238E27FC236}">
                <a16:creationId xmlns:a16="http://schemas.microsoft.com/office/drawing/2014/main" id="{FB57C7AB-297D-45DA-9E24-C56F7248D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171" y="1216458"/>
            <a:ext cx="3278329" cy="477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4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3"/>
          <p:cNvPicPr>
            <a:picLocks noChangeAspect="1" noChangeArrowheads="1"/>
          </p:cNvPicPr>
          <p:nvPr/>
        </p:nvPicPr>
        <p:blipFill rotWithShape="1">
          <a:blip r:embed="rId3" cstate="print"/>
          <a:srcRect l="24273" t="16124" r="26394" b="34494"/>
          <a:stretch/>
        </p:blipFill>
        <p:spPr bwMode="auto">
          <a:xfrm>
            <a:off x="1012372" y="741702"/>
            <a:ext cx="5900058" cy="4351338"/>
          </a:xfrm>
          <a:prstGeom prst="rect">
            <a:avLst/>
          </a:prstGeom>
          <a:noFill/>
          <a:ln w="9525">
            <a:noFill/>
            <a:miter lim="800000"/>
            <a:headEnd/>
            <a:tailEnd/>
          </a:ln>
        </p:spPr>
      </p:pic>
      <p:pic>
        <p:nvPicPr>
          <p:cNvPr id="2050" name="Picture 2" descr="My Catholic Faith by Louis LaRavoire Morrow">
            <a:extLst>
              <a:ext uri="{FF2B5EF4-FFF2-40B4-BE49-F238E27FC236}">
                <a16:creationId xmlns:a16="http://schemas.microsoft.com/office/drawing/2014/main" id="{7B3D9FBE-2AE6-4910-9D98-FF26BA131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1515155"/>
            <a:ext cx="1557337" cy="2507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647500" y="1807922"/>
            <a:ext cx="6219465" cy="3539430"/>
          </a:xfrm>
          <a:prstGeom prst="rect">
            <a:avLst/>
          </a:prstGeom>
          <a:noFill/>
          <a:ln w="9525" algn="ctr">
            <a:noFill/>
            <a:miter lim="800000"/>
            <a:headEnd/>
            <a:tailEnd/>
          </a:ln>
          <a:effectLst/>
        </p:spPr>
        <p:txBody>
          <a:bodyPr wrap="square">
            <a:spAutoFit/>
          </a:bodyPr>
          <a:lstStyle/>
          <a:p>
            <a:r>
              <a:rPr lang="x-none" sz="3200" dirty="0">
                <a:solidFill>
                  <a:schemeClr val="bg1"/>
                </a:solidFill>
              </a:rPr>
              <a:t>Joh</a:t>
            </a:r>
            <a:r>
              <a:rPr lang="en-US" sz="3200" dirty="0">
                <a:solidFill>
                  <a:schemeClr val="bg1"/>
                </a:solidFill>
              </a:rPr>
              <a:t>n</a:t>
            </a:r>
            <a:r>
              <a:rPr lang="x-none" sz="3200" dirty="0">
                <a:solidFill>
                  <a:schemeClr val="bg1"/>
                </a:solidFill>
              </a:rPr>
              <a:t> 14:23  </a:t>
            </a:r>
            <a:endParaRPr lang="en-US" sz="3200" dirty="0">
              <a:solidFill>
                <a:schemeClr val="bg1"/>
              </a:solidFill>
            </a:endParaRPr>
          </a:p>
          <a:p>
            <a:r>
              <a:rPr lang="x-none" sz="3200" dirty="0">
                <a:solidFill>
                  <a:schemeClr val="bg1"/>
                </a:solidFill>
              </a:rPr>
              <a:t>Jesus answered and said unto him, If a man love </a:t>
            </a:r>
            <a:r>
              <a:rPr lang="x-none" sz="3200" b="1" dirty="0">
                <a:solidFill>
                  <a:srgbClr val="FFFF00"/>
                </a:solidFill>
              </a:rPr>
              <a:t>me</a:t>
            </a:r>
            <a:r>
              <a:rPr lang="x-none" sz="3200" dirty="0">
                <a:solidFill>
                  <a:schemeClr val="bg1"/>
                </a:solidFill>
              </a:rPr>
              <a:t>, he will keep my words: and my </a:t>
            </a:r>
            <a:r>
              <a:rPr lang="x-none" sz="3200" b="1" dirty="0">
                <a:solidFill>
                  <a:srgbClr val="FFFF00"/>
                </a:solidFill>
              </a:rPr>
              <a:t>Father</a:t>
            </a:r>
            <a:r>
              <a:rPr lang="x-none" sz="3200" dirty="0">
                <a:solidFill>
                  <a:schemeClr val="bg1"/>
                </a:solidFill>
              </a:rPr>
              <a:t> will love him, and </a:t>
            </a:r>
            <a:r>
              <a:rPr lang="x-none" sz="3200" b="1" dirty="0">
                <a:solidFill>
                  <a:srgbClr val="FFFF00"/>
                </a:solidFill>
              </a:rPr>
              <a:t>we</a:t>
            </a:r>
            <a:r>
              <a:rPr lang="x-none" sz="3200" dirty="0">
                <a:solidFill>
                  <a:schemeClr val="bg1"/>
                </a:solidFill>
              </a:rPr>
              <a:t> will come unto him, and make our abode with him. </a:t>
            </a:r>
            <a:endParaRPr lang="en-AU" sz="3200" dirty="0">
              <a:solidFill>
                <a:schemeClr val="bg1"/>
              </a:solidFill>
            </a:endParaRP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1262986" y="100206"/>
            <a:ext cx="8642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When we receive the spirit, Who do we receive? </a:t>
            </a:r>
            <a:endParaRPr lang="en-US" altLang="en-US" sz="1000" dirty="0">
              <a:solidFill>
                <a:srgbClr val="FFFF66"/>
              </a:solidFill>
            </a:endParaRPr>
          </a:p>
        </p:txBody>
      </p:sp>
      <p:pic>
        <p:nvPicPr>
          <p:cNvPr id="5" name="Picture 7" descr="sermon">
            <a:extLst>
              <a:ext uri="{FF2B5EF4-FFF2-40B4-BE49-F238E27FC236}">
                <a16:creationId xmlns:a16="http://schemas.microsoft.com/office/drawing/2014/main" id="{9E6B3E79-1A32-42F1-8F76-C9BFBCC2A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45" y="2274586"/>
            <a:ext cx="4097431" cy="3072766"/>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anim calcmode="lin" valueType="num">
                                      <p:cBhvr>
                                        <p:cTn id="11" dur="3000" fill="hold"/>
                                        <p:tgtEl>
                                          <p:spTgt spid="5"/>
                                        </p:tgtEl>
                                        <p:attrNameLst>
                                          <p:attrName>ppt_x</p:attrName>
                                        </p:attrNameLst>
                                      </p:cBhvr>
                                      <p:tavLst>
                                        <p:tav tm="0">
                                          <p:val>
                                            <p:strVal val="#ppt_x"/>
                                          </p:val>
                                        </p:tav>
                                        <p:tav tm="100000">
                                          <p:val>
                                            <p:strVal val="#ppt_x"/>
                                          </p:val>
                                        </p:tav>
                                      </p:tavLst>
                                    </p:anim>
                                    <p:anim calcmode="lin" valueType="num">
                                      <p:cBhvr>
                                        <p:cTn id="12"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1" y="1598833"/>
            <a:ext cx="7767405" cy="3539430"/>
          </a:xfrm>
          <a:prstGeom prst="rect">
            <a:avLst/>
          </a:prstGeom>
          <a:noFill/>
          <a:ln w="9525" algn="ctr">
            <a:noFill/>
            <a:miter lim="800000"/>
            <a:headEnd/>
            <a:tailEnd/>
          </a:ln>
          <a:effectLst/>
        </p:spPr>
        <p:txBody>
          <a:bodyPr wrap="square">
            <a:spAutoFit/>
          </a:bodyPr>
          <a:lstStyle/>
          <a:p>
            <a:r>
              <a:rPr lang="en-AU" sz="3200" b="1" dirty="0">
                <a:solidFill>
                  <a:schemeClr val="bg1"/>
                </a:solidFill>
              </a:rPr>
              <a:t>2 Corinthians 5:19</a:t>
            </a:r>
          </a:p>
          <a:p>
            <a:endParaRPr lang="en-AU" sz="3200" b="1" dirty="0">
              <a:solidFill>
                <a:schemeClr val="bg1"/>
              </a:solidFill>
            </a:endParaRPr>
          </a:p>
          <a:p>
            <a:r>
              <a:rPr lang="en-AU" sz="3200" dirty="0">
                <a:solidFill>
                  <a:schemeClr val="bg1"/>
                </a:solidFill>
              </a:rPr>
              <a:t>To wit, that God was in Christ, reconciling the world unto himself, not imputing their trespasses unto them; and hath committed unto us the word of reconciliation.</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r>
              <a:rPr lang="en-AU" sz="4000" b="1" dirty="0">
                <a:solidFill>
                  <a:srgbClr val="FFFF00"/>
                </a:solidFill>
              </a:rPr>
              <a:t>God was In Christ</a:t>
            </a:r>
            <a:endParaRPr lang="en-AU" sz="4000" dirty="0">
              <a:solidFill>
                <a:srgbClr val="FFFF00"/>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786740" y="2199840"/>
            <a:ext cx="1944443" cy="1944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2" y="1598833"/>
            <a:ext cx="7570182" cy="2308324"/>
          </a:xfrm>
          <a:prstGeom prst="rect">
            <a:avLst/>
          </a:prstGeom>
          <a:noFill/>
          <a:ln w="9525" algn="ctr">
            <a:noFill/>
            <a:miter lim="800000"/>
            <a:headEnd/>
            <a:tailEnd/>
          </a:ln>
          <a:effectLst/>
        </p:spPr>
        <p:txBody>
          <a:bodyPr wrap="square">
            <a:spAutoFit/>
          </a:bodyPr>
          <a:lstStyle/>
          <a:p>
            <a:pPr>
              <a:spcBef>
                <a:spcPct val="50000"/>
              </a:spcBef>
              <a:defRPr/>
            </a:pPr>
            <a:r>
              <a:rPr lang="en-US" sz="3200" dirty="0">
                <a:solidFill>
                  <a:schemeClr val="bg1"/>
                </a:solidFill>
                <a:cs typeface="Arial" charset="0"/>
              </a:rPr>
              <a:t>Galatians 4:6 </a:t>
            </a:r>
          </a:p>
          <a:p>
            <a:pPr>
              <a:spcBef>
                <a:spcPct val="50000"/>
              </a:spcBef>
              <a:defRPr/>
            </a:pPr>
            <a:r>
              <a:rPr lang="en-US" sz="3200" dirty="0">
                <a:solidFill>
                  <a:schemeClr val="bg1"/>
                </a:solidFill>
                <a:cs typeface="Arial" charset="0"/>
              </a:rPr>
              <a:t>And because ye are sons, God hath sent forth </a:t>
            </a:r>
            <a:r>
              <a:rPr lang="en-US" sz="3200" dirty="0">
                <a:solidFill>
                  <a:srgbClr val="FFFF00"/>
                </a:solidFill>
                <a:effectLst>
                  <a:outerShdw blurRad="38100" dist="38100" dir="2700000" algn="tl">
                    <a:srgbClr val="000000"/>
                  </a:outerShdw>
                </a:effectLst>
                <a:cs typeface="Arial" charset="0"/>
              </a:rPr>
              <a:t>the Spirit of his Son</a:t>
            </a:r>
            <a:r>
              <a:rPr lang="en-US" sz="3200" dirty="0">
                <a:solidFill>
                  <a:srgbClr val="FFFF00"/>
                </a:solidFill>
                <a:cs typeface="Arial" charset="0"/>
              </a:rPr>
              <a:t> </a:t>
            </a:r>
            <a:r>
              <a:rPr lang="en-US" sz="3200" dirty="0">
                <a:solidFill>
                  <a:schemeClr val="bg1"/>
                </a:solidFill>
                <a:cs typeface="Arial" charset="0"/>
              </a:rPr>
              <a:t>into your hearts, crying, Abba, Father.</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Who is the Comforter? Who will the Father Send?</a:t>
            </a:r>
            <a:endParaRPr lang="en-US" altLang="en-US" sz="1000" dirty="0">
              <a:solidFill>
                <a:srgbClr val="FFFF66"/>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786740" y="2199840"/>
            <a:ext cx="1944443" cy="1944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7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1" y="1479189"/>
            <a:ext cx="6870934" cy="3539430"/>
          </a:xfrm>
          <a:prstGeom prst="rect">
            <a:avLst/>
          </a:prstGeom>
          <a:noFill/>
          <a:ln w="9525" algn="ctr">
            <a:noFill/>
            <a:miter lim="800000"/>
            <a:headEnd/>
            <a:tailEnd/>
          </a:ln>
          <a:effectLst/>
        </p:spPr>
        <p:txBody>
          <a:bodyPr wrap="square">
            <a:spAutoFit/>
          </a:bodyPr>
          <a:lstStyle/>
          <a:p>
            <a:r>
              <a:rPr lang="en-US" sz="3200" dirty="0">
                <a:solidFill>
                  <a:schemeClr val="bg1"/>
                </a:solidFill>
              </a:rPr>
              <a:t>Luke 23:46  </a:t>
            </a:r>
          </a:p>
          <a:p>
            <a:endParaRPr lang="en-US" sz="3200" dirty="0">
              <a:solidFill>
                <a:schemeClr val="bg1"/>
              </a:solidFill>
            </a:endParaRPr>
          </a:p>
          <a:p>
            <a:r>
              <a:rPr lang="en-US" sz="3200" dirty="0">
                <a:solidFill>
                  <a:schemeClr val="bg1"/>
                </a:solidFill>
              </a:rPr>
              <a:t>And when Jesus had cried with a loud voice, he said, Father, into thy hands </a:t>
            </a:r>
            <a:r>
              <a:rPr lang="en-US" sz="3200" dirty="0">
                <a:solidFill>
                  <a:srgbClr val="FFFF00"/>
                </a:solidFill>
              </a:rPr>
              <a:t>I commend my spirit</a:t>
            </a:r>
            <a:r>
              <a:rPr lang="en-US" sz="3200" dirty="0">
                <a:solidFill>
                  <a:schemeClr val="bg1"/>
                </a:solidFill>
              </a:rPr>
              <a:t>: and having said thus, he gave up the ghost.</a:t>
            </a:r>
            <a:endParaRPr lang="en-AU" sz="3200" dirty="0">
              <a:solidFill>
                <a:schemeClr val="bg1"/>
              </a:solidFill>
            </a:endParaRP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Is the Spirit of Jesus, Jesus Himself?</a:t>
            </a:r>
            <a:endParaRPr lang="en-US" altLang="en-US" sz="1000" dirty="0">
              <a:solidFill>
                <a:srgbClr val="FFFF66"/>
              </a:solidFill>
            </a:endParaRPr>
          </a:p>
        </p:txBody>
      </p:sp>
      <p:pic>
        <p:nvPicPr>
          <p:cNvPr id="79874" name="Picture 2" descr="Jesus Praying for His Persecutors | Jim Kilgore Ministries">
            <a:extLst>
              <a:ext uri="{FF2B5EF4-FFF2-40B4-BE49-F238E27FC236}">
                <a16:creationId xmlns:a16="http://schemas.microsoft.com/office/drawing/2014/main" id="{F2765480-C50A-4000-8CFD-F3FFC8C2C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1945" y="1157567"/>
            <a:ext cx="3628214" cy="479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8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2" y="1475738"/>
            <a:ext cx="7570182" cy="5078313"/>
          </a:xfrm>
          <a:prstGeom prst="rect">
            <a:avLst/>
          </a:prstGeom>
          <a:noFill/>
          <a:ln w="9525" algn="ctr">
            <a:noFill/>
            <a:miter lim="800000"/>
            <a:headEnd/>
            <a:tailEnd/>
          </a:ln>
          <a:effectLst/>
        </p:spPr>
        <p:txBody>
          <a:bodyPr wrap="square">
            <a:spAutoFit/>
          </a:bodyPr>
          <a:lstStyle/>
          <a:p>
            <a:r>
              <a:rPr lang="en-AU" sz="3600" dirty="0">
                <a:solidFill>
                  <a:schemeClr val="bg1"/>
                </a:solidFill>
              </a:rPr>
              <a:t>2 Co 3:17  </a:t>
            </a:r>
          </a:p>
          <a:p>
            <a:r>
              <a:rPr lang="en-AU" sz="3600" dirty="0">
                <a:solidFill>
                  <a:srgbClr val="FFFF00"/>
                </a:solidFill>
              </a:rPr>
              <a:t>Now the Lord is that Spirit: </a:t>
            </a:r>
            <a:r>
              <a:rPr lang="en-AU" sz="3600" dirty="0">
                <a:solidFill>
                  <a:schemeClr val="bg1"/>
                </a:solidFill>
              </a:rPr>
              <a:t>and where the Spirit of the Lord is, there is liberty. </a:t>
            </a:r>
          </a:p>
          <a:p>
            <a:endParaRPr lang="en-US" sz="3600" dirty="0">
              <a:solidFill>
                <a:schemeClr val="bg1"/>
              </a:solidFill>
            </a:endParaRPr>
          </a:p>
          <a:p>
            <a:r>
              <a:rPr lang="en-AU" sz="3600" dirty="0">
                <a:solidFill>
                  <a:schemeClr val="bg1"/>
                </a:solidFill>
              </a:rPr>
              <a:t>1Co 8:6  …. and </a:t>
            </a:r>
            <a:r>
              <a:rPr lang="en-AU" sz="3600" dirty="0">
                <a:solidFill>
                  <a:srgbClr val="FFFF00"/>
                </a:solidFill>
              </a:rPr>
              <a:t>one Lord Jesus Christ</a:t>
            </a:r>
            <a:r>
              <a:rPr lang="en-AU" sz="3600" dirty="0">
                <a:solidFill>
                  <a:schemeClr val="bg1"/>
                </a:solidFill>
              </a:rPr>
              <a:t>, by whom are all things, and we by him. </a:t>
            </a:r>
          </a:p>
          <a:p>
            <a:endParaRPr lang="en-AU" sz="3600" dirty="0">
              <a:solidFill>
                <a:schemeClr val="bg1"/>
              </a:solidFill>
            </a:endParaRP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r>
              <a:rPr lang="en-AU" sz="4000" b="1" dirty="0">
                <a:solidFill>
                  <a:srgbClr val="FFFF00"/>
                </a:solidFill>
              </a:rPr>
              <a:t>Is Jesus the Spirit we Receive?</a:t>
            </a:r>
            <a:endParaRPr lang="en-AU" sz="4000" dirty="0">
              <a:solidFill>
                <a:srgbClr val="FFFF00"/>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786740" y="2199840"/>
            <a:ext cx="1944443" cy="1944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3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2" y="1598833"/>
            <a:ext cx="7570182" cy="2554545"/>
          </a:xfrm>
          <a:prstGeom prst="rect">
            <a:avLst/>
          </a:prstGeom>
          <a:noFill/>
          <a:ln w="9525" algn="ctr">
            <a:noFill/>
            <a:miter lim="800000"/>
            <a:headEnd/>
            <a:tailEnd/>
          </a:ln>
          <a:effectLst/>
        </p:spPr>
        <p:txBody>
          <a:bodyPr wrap="square">
            <a:spAutoFit/>
          </a:bodyPr>
          <a:lstStyle/>
          <a:p>
            <a:r>
              <a:rPr lang="en-AU" sz="3200" dirty="0">
                <a:solidFill>
                  <a:schemeClr val="bg1"/>
                </a:solidFill>
              </a:rPr>
              <a:t>1 Co 15:45  </a:t>
            </a:r>
          </a:p>
          <a:p>
            <a:endParaRPr lang="en-AU" sz="3200" dirty="0">
              <a:solidFill>
                <a:schemeClr val="bg1"/>
              </a:solidFill>
            </a:endParaRPr>
          </a:p>
          <a:p>
            <a:r>
              <a:rPr lang="en-AU" sz="3200" dirty="0">
                <a:solidFill>
                  <a:schemeClr val="bg1"/>
                </a:solidFill>
              </a:rPr>
              <a:t>And so it is written, The first man Adam was made a living soul; </a:t>
            </a:r>
            <a:r>
              <a:rPr lang="en-AU" sz="3200" dirty="0">
                <a:solidFill>
                  <a:srgbClr val="FFFF00"/>
                </a:solidFill>
              </a:rPr>
              <a:t>the last Adam was made a quickening spirit</a:t>
            </a:r>
            <a:r>
              <a:rPr lang="en-AU" sz="3200" dirty="0">
                <a:solidFill>
                  <a:schemeClr val="bg1"/>
                </a:solidFill>
              </a:rPr>
              <a:t>.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r>
              <a:rPr lang="en-AU" sz="4000" b="1" dirty="0">
                <a:solidFill>
                  <a:srgbClr val="FFFF00"/>
                </a:solidFill>
              </a:rPr>
              <a:t>Is Jesus the Spirit we Receive?</a:t>
            </a:r>
            <a:endParaRPr lang="en-AU" sz="4000" dirty="0">
              <a:solidFill>
                <a:srgbClr val="FFFF00"/>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786740" y="2199840"/>
            <a:ext cx="1944443" cy="1944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4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51841" y="1475741"/>
            <a:ext cx="7767405" cy="4524315"/>
          </a:xfrm>
          <a:prstGeom prst="rect">
            <a:avLst/>
          </a:prstGeom>
          <a:noFill/>
          <a:ln w="9525" algn="ctr">
            <a:noFill/>
            <a:miter lim="800000"/>
            <a:headEnd/>
            <a:tailEnd/>
          </a:ln>
          <a:effectLst/>
        </p:spPr>
        <p:txBody>
          <a:bodyPr wrap="square">
            <a:spAutoFit/>
          </a:bodyPr>
          <a:lstStyle/>
          <a:p>
            <a:r>
              <a:rPr lang="en-AU" sz="3200" dirty="0">
                <a:solidFill>
                  <a:schemeClr val="bg1"/>
                </a:solidFill>
              </a:rPr>
              <a:t>Colossians 1:26, 27</a:t>
            </a:r>
          </a:p>
          <a:p>
            <a:r>
              <a:rPr lang="en-AU" sz="3200" b="1" dirty="0">
                <a:solidFill>
                  <a:srgbClr val="FFFF00"/>
                </a:solidFill>
              </a:rPr>
              <a:t>Christ in you</a:t>
            </a:r>
            <a:r>
              <a:rPr lang="en-AU" sz="3200" dirty="0">
                <a:solidFill>
                  <a:schemeClr val="bg1"/>
                </a:solidFill>
              </a:rPr>
              <a:t>, the hope of glory”</a:t>
            </a:r>
          </a:p>
          <a:p>
            <a:endParaRPr lang="en-AU" sz="3200" dirty="0">
              <a:solidFill>
                <a:schemeClr val="bg1"/>
              </a:solidFill>
            </a:endParaRPr>
          </a:p>
          <a:p>
            <a:r>
              <a:rPr lang="en-AU" sz="3200" dirty="0">
                <a:solidFill>
                  <a:schemeClr val="bg1"/>
                </a:solidFill>
              </a:rPr>
              <a:t>2Co 13:5  </a:t>
            </a:r>
          </a:p>
          <a:p>
            <a:r>
              <a:rPr lang="en-AU" sz="3200" dirty="0">
                <a:solidFill>
                  <a:schemeClr val="bg1"/>
                </a:solidFill>
              </a:rPr>
              <a:t>Examine yourselves, whether ye be in the faith; prove your own selves. Know ye not your own selves, how that </a:t>
            </a:r>
            <a:r>
              <a:rPr lang="en-AU" sz="3200" b="1" dirty="0">
                <a:solidFill>
                  <a:srgbClr val="FFFF00"/>
                </a:solidFill>
              </a:rPr>
              <a:t>Jesus Christ is in you</a:t>
            </a:r>
            <a:r>
              <a:rPr lang="en-AU" sz="3200" dirty="0">
                <a:solidFill>
                  <a:schemeClr val="bg1"/>
                </a:solidFill>
              </a:rPr>
              <a:t>, except ye be reprobates? </a:t>
            </a:r>
          </a:p>
          <a:p>
            <a:r>
              <a:rPr lang="en-AU" sz="3200" dirty="0">
                <a:solidFill>
                  <a:schemeClr val="bg1"/>
                </a:solidFill>
              </a:rPr>
              <a:t> </a:t>
            </a:r>
          </a:p>
        </p:txBody>
      </p:sp>
      <p:sp>
        <p:nvSpPr>
          <p:cNvPr id="9" name="Text Box 4">
            <a:extLst>
              <a:ext uri="{FF2B5EF4-FFF2-40B4-BE49-F238E27FC236}">
                <a16:creationId xmlns:a16="http://schemas.microsoft.com/office/drawing/2014/main" id="{BCCD7A7E-F345-4125-BD95-8B133FE0691B}"/>
              </a:ext>
            </a:extLst>
          </p:cNvPr>
          <p:cNvSpPr txBox="1">
            <a:spLocks noChangeArrowheads="1"/>
          </p:cNvSpPr>
          <p:nvPr/>
        </p:nvSpPr>
        <p:spPr bwMode="auto">
          <a:xfrm>
            <a:off x="846646" y="189853"/>
            <a:ext cx="104987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r>
              <a:rPr lang="en-AU" sz="4000" b="1" dirty="0">
                <a:solidFill>
                  <a:srgbClr val="FFFF00"/>
                </a:solidFill>
              </a:rPr>
              <a:t>Christ in you</a:t>
            </a:r>
            <a:endParaRPr lang="en-AU" sz="4000" dirty="0">
              <a:solidFill>
                <a:srgbClr val="FFFF00"/>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786740" y="2199840"/>
            <a:ext cx="1944443" cy="1944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658BC9B0-3469-415A-B9DA-C6F2E6DE11F1}"/>
              </a:ext>
            </a:extLst>
          </p:cNvPr>
          <p:cNvSpPr txBox="1">
            <a:spLocks noChangeArrowheads="1"/>
          </p:cNvSpPr>
          <p:nvPr/>
        </p:nvSpPr>
        <p:spPr bwMode="auto">
          <a:xfrm>
            <a:off x="899036" y="1560607"/>
            <a:ext cx="5700712" cy="4031873"/>
          </a:xfrm>
          <a:prstGeom prst="rect">
            <a:avLst/>
          </a:prstGeom>
          <a:noFill/>
          <a:ln w="9525" algn="ctr">
            <a:noFill/>
            <a:miter lim="800000"/>
            <a:headEnd/>
            <a:tailEnd/>
          </a:ln>
          <a:effectLst/>
        </p:spPr>
        <p:txBody>
          <a:bodyPr wrap="square">
            <a:spAutoFit/>
          </a:bodyPr>
          <a:lstStyle/>
          <a:p>
            <a:r>
              <a:rPr lang="en-AU" sz="3200" dirty="0">
                <a:solidFill>
                  <a:schemeClr val="bg1"/>
                </a:solidFill>
              </a:rPr>
              <a:t>Rev 3:20  </a:t>
            </a:r>
          </a:p>
          <a:p>
            <a:endParaRPr lang="en-AU" sz="3200" dirty="0">
              <a:solidFill>
                <a:schemeClr val="bg1"/>
              </a:solidFill>
            </a:endParaRPr>
          </a:p>
          <a:p>
            <a:r>
              <a:rPr lang="en-AU" sz="3200" dirty="0">
                <a:solidFill>
                  <a:schemeClr val="bg1"/>
                </a:solidFill>
              </a:rPr>
              <a:t>Behold, </a:t>
            </a:r>
            <a:r>
              <a:rPr lang="en-AU" sz="3200" dirty="0">
                <a:solidFill>
                  <a:srgbClr val="FFFF00"/>
                </a:solidFill>
              </a:rPr>
              <a:t>I stand at the door, and knock</a:t>
            </a:r>
            <a:r>
              <a:rPr lang="en-AU" sz="3200" dirty="0">
                <a:solidFill>
                  <a:schemeClr val="bg1"/>
                </a:solidFill>
              </a:rPr>
              <a:t>: if any man hear my voice, and open the door, </a:t>
            </a:r>
            <a:r>
              <a:rPr lang="en-AU" sz="3200" b="1" dirty="0">
                <a:solidFill>
                  <a:srgbClr val="FFFF00"/>
                </a:solidFill>
              </a:rPr>
              <a:t>I </a:t>
            </a:r>
            <a:r>
              <a:rPr lang="en-AU" sz="3200" dirty="0">
                <a:solidFill>
                  <a:schemeClr val="bg1"/>
                </a:solidFill>
              </a:rPr>
              <a:t>will come in to him, and will sup with him, and he with </a:t>
            </a:r>
            <a:r>
              <a:rPr lang="en-AU" sz="3200" b="1" dirty="0">
                <a:solidFill>
                  <a:srgbClr val="FFFF00"/>
                </a:solidFill>
              </a:rPr>
              <a:t>me</a:t>
            </a:r>
            <a:r>
              <a:rPr lang="en-AU" sz="3200" dirty="0">
                <a:solidFill>
                  <a:schemeClr val="bg1"/>
                </a:solidFill>
              </a:rPr>
              <a:t>. </a:t>
            </a:r>
          </a:p>
        </p:txBody>
      </p:sp>
      <p:sp>
        <p:nvSpPr>
          <p:cNvPr id="3" name="Text Box 3">
            <a:extLst>
              <a:ext uri="{FF2B5EF4-FFF2-40B4-BE49-F238E27FC236}">
                <a16:creationId xmlns:a16="http://schemas.microsoft.com/office/drawing/2014/main" id="{3B60EF7E-C9D1-499D-9BB5-B818C6B28E92}"/>
              </a:ext>
            </a:extLst>
          </p:cNvPr>
          <p:cNvSpPr txBox="1">
            <a:spLocks noChangeArrowheads="1"/>
          </p:cNvSpPr>
          <p:nvPr/>
        </p:nvSpPr>
        <p:spPr bwMode="auto">
          <a:xfrm>
            <a:off x="1668276" y="0"/>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US" altLang="en-US" sz="3600" b="1" dirty="0">
                <a:solidFill>
                  <a:srgbClr val="FFFF66"/>
                </a:solidFill>
                <a:latin typeface="Sylfaen" panose="010A0502050306030303" pitchFamily="18" charset="0"/>
              </a:rPr>
              <a:t>Jesus knocking on your heart</a:t>
            </a:r>
          </a:p>
        </p:txBody>
      </p:sp>
      <p:pic>
        <p:nvPicPr>
          <p:cNvPr id="84994" name="Picture 2" descr="Pin on Bible study &amp; Teaching">
            <a:extLst>
              <a:ext uri="{FF2B5EF4-FFF2-40B4-BE49-F238E27FC236}">
                <a16:creationId xmlns:a16="http://schemas.microsoft.com/office/drawing/2014/main" id="{4DE0C5F1-2D21-444C-B88E-8E55D1E16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60" y="936438"/>
            <a:ext cx="4224170" cy="528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76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EA16FA14-2703-494E-97E9-C739C6ED670B}"/>
              </a:ext>
            </a:extLst>
          </p:cNvPr>
          <p:cNvSpPr txBox="1">
            <a:spLocks noChangeArrowheads="1"/>
          </p:cNvSpPr>
          <p:nvPr/>
        </p:nvSpPr>
        <p:spPr bwMode="auto">
          <a:xfrm>
            <a:off x="579833" y="674400"/>
            <a:ext cx="7767405" cy="5016758"/>
          </a:xfrm>
          <a:prstGeom prst="rect">
            <a:avLst/>
          </a:prstGeom>
          <a:noFill/>
          <a:ln w="9525" algn="ctr">
            <a:noFill/>
            <a:miter lim="800000"/>
            <a:headEnd/>
            <a:tailEnd/>
          </a:ln>
          <a:effectLst/>
        </p:spPr>
        <p:txBody>
          <a:bodyPr wrap="square">
            <a:spAutoFit/>
          </a:bodyPr>
          <a:lstStyle/>
          <a:p>
            <a:r>
              <a:rPr lang="x-none" sz="3200" dirty="0">
                <a:solidFill>
                  <a:schemeClr val="bg1"/>
                </a:solidFill>
              </a:rPr>
              <a:t>1</a:t>
            </a:r>
            <a:r>
              <a:rPr lang="en-US" sz="3200" dirty="0">
                <a:solidFill>
                  <a:schemeClr val="bg1"/>
                </a:solidFill>
              </a:rPr>
              <a:t> </a:t>
            </a:r>
            <a:r>
              <a:rPr lang="x-none" sz="3200" dirty="0">
                <a:solidFill>
                  <a:schemeClr val="bg1"/>
                </a:solidFill>
              </a:rPr>
              <a:t>Jn 5:11</a:t>
            </a:r>
            <a:r>
              <a:rPr lang="en-US" sz="3200" dirty="0">
                <a:solidFill>
                  <a:schemeClr val="bg1"/>
                </a:solidFill>
              </a:rPr>
              <a:t> - 13</a:t>
            </a:r>
            <a:r>
              <a:rPr lang="x-none" sz="3200" dirty="0">
                <a:solidFill>
                  <a:schemeClr val="bg1"/>
                </a:solidFill>
              </a:rPr>
              <a:t>  </a:t>
            </a:r>
            <a:endParaRPr lang="en-US" sz="3200" dirty="0">
              <a:solidFill>
                <a:schemeClr val="bg1"/>
              </a:solidFill>
            </a:endParaRPr>
          </a:p>
          <a:p>
            <a:r>
              <a:rPr lang="x-none" sz="3200" dirty="0">
                <a:solidFill>
                  <a:schemeClr val="bg1"/>
                </a:solidFill>
              </a:rPr>
              <a:t>And this is the record, that God hath given to us eternal life, and this life is </a:t>
            </a:r>
            <a:r>
              <a:rPr lang="x-none" sz="3200" dirty="0">
                <a:solidFill>
                  <a:srgbClr val="FFFF00"/>
                </a:solidFill>
              </a:rPr>
              <a:t>in his Son.  </a:t>
            </a:r>
            <a:r>
              <a:rPr lang="x-none" sz="3200" dirty="0">
                <a:solidFill>
                  <a:schemeClr val="bg1"/>
                </a:solidFill>
              </a:rPr>
              <a:t> He that </a:t>
            </a:r>
            <a:r>
              <a:rPr lang="x-none" sz="3200" dirty="0">
                <a:solidFill>
                  <a:srgbClr val="FFFF00"/>
                </a:solidFill>
              </a:rPr>
              <a:t>hath the Son </a:t>
            </a:r>
            <a:r>
              <a:rPr lang="x-none" sz="3200" dirty="0">
                <a:solidFill>
                  <a:schemeClr val="bg1"/>
                </a:solidFill>
              </a:rPr>
              <a:t>hath life; </a:t>
            </a:r>
            <a:r>
              <a:rPr lang="x-none" sz="3200" i="1" dirty="0">
                <a:solidFill>
                  <a:schemeClr val="bg1"/>
                </a:solidFill>
              </a:rPr>
              <a:t>and</a:t>
            </a:r>
            <a:r>
              <a:rPr lang="x-none" sz="3200" dirty="0">
                <a:solidFill>
                  <a:schemeClr val="bg1"/>
                </a:solidFill>
              </a:rPr>
              <a:t> he that </a:t>
            </a:r>
            <a:r>
              <a:rPr lang="x-none" sz="3200" dirty="0">
                <a:solidFill>
                  <a:srgbClr val="FFFF00"/>
                </a:solidFill>
              </a:rPr>
              <a:t>hath not the Son of God </a:t>
            </a:r>
            <a:r>
              <a:rPr lang="x-none" sz="3200" dirty="0">
                <a:solidFill>
                  <a:schemeClr val="bg1"/>
                </a:solidFill>
              </a:rPr>
              <a:t>hath not life.   These things have I written unto you that believe on the name of the Son of God; that ye may know that ye have eternal life, and that ye may believe on the name of </a:t>
            </a:r>
            <a:r>
              <a:rPr lang="x-none" sz="3200" dirty="0">
                <a:solidFill>
                  <a:srgbClr val="FFFF00"/>
                </a:solidFill>
              </a:rPr>
              <a:t>the Son of God</a:t>
            </a:r>
            <a:r>
              <a:rPr lang="x-none" sz="3200" dirty="0">
                <a:solidFill>
                  <a:schemeClr val="bg1"/>
                </a:solidFill>
              </a:rPr>
              <a:t>. </a:t>
            </a:r>
            <a:endParaRPr lang="en-AU" sz="3200" dirty="0">
              <a:solidFill>
                <a:schemeClr val="bg1"/>
              </a:solidFill>
            </a:endParaRPr>
          </a:p>
        </p:txBody>
      </p:sp>
      <p:pic>
        <p:nvPicPr>
          <p:cNvPr id="10" name="Picture 2" descr="The Bible is not the WORD but testifies of Him » Christian Truth Center">
            <a:extLst>
              <a:ext uri="{FF2B5EF4-FFF2-40B4-BE49-F238E27FC236}">
                <a16:creationId xmlns:a16="http://schemas.microsoft.com/office/drawing/2014/main" id="{CDDD803A-A49B-45D1-A5BA-36DC40DFF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3612">
            <a:off x="9492941" y="2230132"/>
            <a:ext cx="2275498" cy="227549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TextBox 4"/>
          <p:cNvSpPr txBox="1">
            <a:spLocks noChangeArrowheads="1"/>
          </p:cNvSpPr>
          <p:nvPr/>
        </p:nvSpPr>
        <p:spPr bwMode="auto">
          <a:xfrm>
            <a:off x="476659" y="108652"/>
            <a:ext cx="11041227" cy="2390141"/>
          </a:xfrm>
          <a:prstGeom prst="rect">
            <a:avLst/>
          </a:prstGeom>
          <a:noFill/>
          <a:ln w="9525">
            <a:noFill/>
            <a:miter lim="800000"/>
            <a:headEnd/>
            <a:tailEnd/>
          </a:ln>
        </p:spPr>
        <p:txBody>
          <a:bodyPr wrap="square">
            <a:spAutoFit/>
          </a:bodyPr>
          <a:lstStyle/>
          <a:p>
            <a:pPr algn="ctr"/>
            <a:r>
              <a:rPr lang="en-AU" sz="3733" dirty="0">
                <a:solidFill>
                  <a:schemeClr val="bg1"/>
                </a:solidFill>
                <a:effectLst>
                  <a:outerShdw blurRad="38100" dist="38100" dir="2700000" algn="tl">
                    <a:srgbClr val="000000">
                      <a:alpha val="43137"/>
                    </a:srgbClr>
                  </a:outerShdw>
                </a:effectLst>
                <a:latin typeface="Georgia" panose="02040502050405020303" pitchFamily="18" charset="0"/>
              </a:rPr>
              <a:t>1 Kings 18:21</a:t>
            </a:r>
          </a:p>
          <a:p>
            <a:pPr algn="ctr"/>
            <a:r>
              <a:rPr lang="en-AU" sz="3733" dirty="0">
                <a:solidFill>
                  <a:schemeClr val="bg1"/>
                </a:solidFill>
                <a:latin typeface="Georgia" panose="02040502050405020303" pitchFamily="18" charset="0"/>
              </a:rPr>
              <a:t>How long halt ye between two opinions? if the LORD be God, follow him: but if Baal, then follow him</a:t>
            </a:r>
          </a:p>
        </p:txBody>
      </p:sp>
      <p:pic>
        <p:nvPicPr>
          <p:cNvPr id="4" name="Picture 2" descr="Triune God"/>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a:xfrm>
            <a:off x="1018603" y="2660698"/>
            <a:ext cx="3552395" cy="2866517"/>
          </a:xfrm>
          <a:prstGeom prst="rect">
            <a:avLst/>
          </a:prstGeom>
          <a:ln w="38100" cmpd="dbl">
            <a:solidFill>
              <a:srgbClr val="003366"/>
            </a:solidFill>
          </a:ln>
          <a:effectLst>
            <a:softEdge rad="127000"/>
          </a:effectLst>
        </p:spPr>
      </p:pic>
      <p:pic>
        <p:nvPicPr>
          <p:cNvPr id="5" name="Picture 2" descr="Image result for the first angels me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393" y="2233163"/>
            <a:ext cx="3149376" cy="365942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19936" y="3340720"/>
            <a:ext cx="1813193" cy="830997"/>
          </a:xfrm>
          <a:prstGeom prst="rect">
            <a:avLst/>
          </a:prstGeom>
          <a:noFill/>
        </p:spPr>
        <p:txBody>
          <a:bodyPr wrap="square" rtlCol="0">
            <a:spAutoFit/>
          </a:bodyPr>
          <a:lstStyle/>
          <a:p>
            <a:r>
              <a:rPr lang="en-AU" sz="4800" b="1" dirty="0">
                <a:solidFill>
                  <a:srgbClr val="FFFF00"/>
                </a:solidFill>
                <a:latin typeface="Bookman Old Style" panose="02050604050505020204" pitchFamily="18" charset="0"/>
              </a:rPr>
              <a:t>OR</a:t>
            </a:r>
          </a:p>
        </p:txBody>
      </p:sp>
    </p:spTree>
    <p:extLst>
      <p:ext uri="{BB962C8B-B14F-4D97-AF65-F5344CB8AC3E}">
        <p14:creationId xmlns:p14="http://schemas.microsoft.com/office/powerpoint/2010/main" val="180136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0634" y="296486"/>
            <a:ext cx="7629466" cy="5932715"/>
          </a:xfrm>
          <a:prstGeom prst="rect">
            <a:avLst/>
          </a:prstGeom>
        </p:spPr>
        <p:txBody>
          <a:bodyPr>
            <a:normAutofit/>
          </a:bodyPr>
          <a:lstStyle/>
          <a:p>
            <a:r>
              <a:rPr lang="en-GB" sz="2800" dirty="0">
                <a:solidFill>
                  <a:schemeClr val="bg1"/>
                </a:solidFill>
              </a:rPr>
              <a:t>“And this God is the Father and the Son and the Holy Spirit. Three persons, but God is one!</a:t>
            </a:r>
          </a:p>
          <a:p>
            <a:r>
              <a:rPr lang="en-GB" sz="2800" dirty="0">
                <a:solidFill>
                  <a:schemeClr val="bg1"/>
                </a:solidFill>
              </a:rPr>
              <a:t>“The Father is God; the Son is God; the Spirit is God. But they are not three gods: it is one God in three Persons.</a:t>
            </a:r>
          </a:p>
          <a:p>
            <a:r>
              <a:rPr lang="en-GB" sz="2800" dirty="0">
                <a:solidFill>
                  <a:schemeClr val="bg1"/>
                </a:solidFill>
              </a:rPr>
              <a:t>“It is a mystery that Jesus Christ revealed to us: the Holy Trinity.”</a:t>
            </a:r>
          </a:p>
          <a:p>
            <a:endParaRPr lang="en-GB" sz="2800" dirty="0">
              <a:solidFill>
                <a:schemeClr val="bg1"/>
              </a:solidFill>
            </a:endParaRPr>
          </a:p>
          <a:p>
            <a:r>
              <a:rPr lang="en-GB" sz="2800" dirty="0">
                <a:solidFill>
                  <a:schemeClr val="bg1"/>
                </a:solidFill>
              </a:rPr>
              <a:t>May 30, 2021</a:t>
            </a:r>
          </a:p>
          <a:p>
            <a:r>
              <a:rPr lang="en-GB" sz="2800" i="1" dirty="0">
                <a:solidFill>
                  <a:schemeClr val="bg1"/>
                </a:solidFill>
              </a:rPr>
              <a:t>https://www.exaudi.org/popes-angelus-address-mystery-of-one-god/</a:t>
            </a:r>
          </a:p>
        </p:txBody>
      </p:sp>
      <p:pic>
        <p:nvPicPr>
          <p:cNvPr id="2" name="Picture 1">
            <a:extLst>
              <a:ext uri="{FF2B5EF4-FFF2-40B4-BE49-F238E27FC236}">
                <a16:creationId xmlns:a16="http://schemas.microsoft.com/office/drawing/2014/main" id="{888C001A-099D-42BB-878D-EFF10B674FFA}"/>
              </a:ext>
            </a:extLst>
          </p:cNvPr>
          <p:cNvPicPr>
            <a:picLocks noChangeAspect="1"/>
          </p:cNvPicPr>
          <p:nvPr/>
        </p:nvPicPr>
        <p:blipFill rotWithShape="1">
          <a:blip r:embed="rId3"/>
          <a:srcRect l="18571" t="10784" r="54465" b="17097"/>
          <a:stretch/>
        </p:blipFill>
        <p:spPr>
          <a:xfrm>
            <a:off x="8226634" y="1143001"/>
            <a:ext cx="3759290" cy="2701211"/>
          </a:xfrm>
          <a:prstGeom prst="rect">
            <a:avLst/>
          </a:prstGeom>
        </p:spPr>
      </p:pic>
    </p:spTree>
    <p:extLst>
      <p:ext uri="{BB962C8B-B14F-4D97-AF65-F5344CB8AC3E}">
        <p14:creationId xmlns:p14="http://schemas.microsoft.com/office/powerpoint/2010/main" val="63360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3EE14-555B-48BE-A821-CC98C2CCC4E4}"/>
              </a:ext>
            </a:extLst>
          </p:cNvPr>
          <p:cNvSpPr/>
          <p:nvPr/>
        </p:nvSpPr>
        <p:spPr>
          <a:xfrm>
            <a:off x="478972" y="765520"/>
            <a:ext cx="6096000" cy="4031873"/>
          </a:xfrm>
          <a:prstGeom prst="rect">
            <a:avLst/>
          </a:prstGeom>
        </p:spPr>
        <p:txBody>
          <a:bodyPr>
            <a:spAutoFit/>
          </a:bodyPr>
          <a:lstStyle/>
          <a:p>
            <a:r>
              <a:rPr lang="en-AU" sz="3200" b="1" cap="all" dirty="0">
                <a:solidFill>
                  <a:schemeClr val="bg1"/>
                </a:solidFill>
              </a:rPr>
              <a:t>BELIEF 2: THE TRINITY</a:t>
            </a:r>
          </a:p>
          <a:p>
            <a:endParaRPr lang="en-AU" sz="3200" b="1" dirty="0">
              <a:solidFill>
                <a:schemeClr val="bg1"/>
              </a:solidFill>
            </a:endParaRPr>
          </a:p>
          <a:p>
            <a:r>
              <a:rPr lang="en-AU" sz="3200" dirty="0">
                <a:solidFill>
                  <a:schemeClr val="bg1"/>
                </a:solidFill>
              </a:rPr>
              <a:t>There is </a:t>
            </a:r>
            <a:r>
              <a:rPr lang="en-AU" sz="3200" dirty="0">
                <a:solidFill>
                  <a:srgbClr val="FFFF00"/>
                </a:solidFill>
              </a:rPr>
              <a:t>one God: Father, Son, and Holy Spirit, a unity of three coeternal Persons</a:t>
            </a:r>
            <a:r>
              <a:rPr lang="en-AU" sz="3200" dirty="0">
                <a:solidFill>
                  <a:schemeClr val="bg1"/>
                </a:solidFill>
              </a:rPr>
              <a:t>.</a:t>
            </a:r>
          </a:p>
          <a:p>
            <a:endParaRPr lang="en-AU" sz="3200" dirty="0">
              <a:solidFill>
                <a:schemeClr val="bg1"/>
              </a:solidFill>
            </a:endParaRPr>
          </a:p>
          <a:p>
            <a:r>
              <a:rPr lang="en-US" sz="3200" u="sng" dirty="0">
                <a:solidFill>
                  <a:schemeClr val="bg1"/>
                </a:solidFill>
                <a:hlinkClick r:id="rId3">
                  <a:extLst>
                    <a:ext uri="{A12FA001-AC4F-418D-AE19-62706E023703}">
                      <ahyp:hlinkClr xmlns:ahyp="http://schemas.microsoft.com/office/drawing/2018/hyperlinkcolor" val="tx"/>
                    </a:ext>
                  </a:extLst>
                </a:hlinkClick>
              </a:rPr>
              <a:t>https://www.adventist.org/beliefs/</a:t>
            </a:r>
            <a:r>
              <a:rPr lang="en-US" sz="3200" dirty="0">
                <a:solidFill>
                  <a:schemeClr val="bg1"/>
                </a:solidFill>
              </a:rPr>
              <a:t> </a:t>
            </a:r>
            <a:endParaRPr lang="en-AU" sz="3200" dirty="0">
              <a:solidFill>
                <a:schemeClr val="bg1"/>
              </a:solidFill>
            </a:endParaRPr>
          </a:p>
        </p:txBody>
      </p:sp>
      <p:pic>
        <p:nvPicPr>
          <p:cNvPr id="6146" name="Picture 2" descr="28 Fundamental Beliefs - SDAC by Flavio Baroni - Issuu">
            <a:extLst>
              <a:ext uri="{FF2B5EF4-FFF2-40B4-BE49-F238E27FC236}">
                <a16:creationId xmlns:a16="http://schemas.microsoft.com/office/drawing/2014/main" id="{022C0CA5-B4C9-4A2F-84B3-1C0C2E6C2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068" y="3449809"/>
            <a:ext cx="2190750" cy="28352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venth-Day Adventist Church – Logos Download">
            <a:extLst>
              <a:ext uri="{FF2B5EF4-FFF2-40B4-BE49-F238E27FC236}">
                <a16:creationId xmlns:a16="http://schemas.microsoft.com/office/drawing/2014/main" id="{AE411FE4-F5E3-4DC4-86B2-ADC8193EE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068" y="341864"/>
            <a:ext cx="219075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0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639EA-00E6-47A8-9793-FD41E3FCBE52}"/>
              </a:ext>
            </a:extLst>
          </p:cNvPr>
          <p:cNvSpPr txBox="1"/>
          <p:nvPr/>
        </p:nvSpPr>
        <p:spPr>
          <a:xfrm>
            <a:off x="801511" y="748264"/>
            <a:ext cx="5294489" cy="3539430"/>
          </a:xfrm>
          <a:prstGeom prst="rect">
            <a:avLst/>
          </a:prstGeom>
          <a:noFill/>
        </p:spPr>
        <p:txBody>
          <a:bodyPr wrap="square" rtlCol="0">
            <a:spAutoFit/>
          </a:bodyPr>
          <a:lstStyle/>
          <a:p>
            <a:r>
              <a:rPr lang="en-US" sz="3200" b="1" dirty="0">
                <a:solidFill>
                  <a:srgbClr val="FFFF00"/>
                </a:solidFill>
              </a:rPr>
              <a:t>How Many Gods?</a:t>
            </a:r>
          </a:p>
          <a:p>
            <a:endParaRPr lang="en-US" sz="3200" dirty="0">
              <a:solidFill>
                <a:schemeClr val="bg1"/>
              </a:solidFill>
            </a:endParaRPr>
          </a:p>
          <a:p>
            <a:r>
              <a:rPr lang="en-GB" sz="3200" dirty="0">
                <a:solidFill>
                  <a:schemeClr val="bg1"/>
                </a:solidFill>
              </a:rPr>
              <a:t>Deuteronomy 6:4 </a:t>
            </a:r>
          </a:p>
          <a:p>
            <a:endParaRPr lang="en-GB" sz="3200" dirty="0">
              <a:solidFill>
                <a:schemeClr val="bg1"/>
              </a:solidFill>
            </a:endParaRPr>
          </a:p>
          <a:p>
            <a:r>
              <a:rPr lang="en-GB" sz="3200" dirty="0">
                <a:solidFill>
                  <a:schemeClr val="bg1"/>
                </a:solidFill>
              </a:rPr>
              <a:t>Hear, O Israel: The LORD our God is </a:t>
            </a:r>
            <a:r>
              <a:rPr lang="en-GB" sz="3200" dirty="0">
                <a:solidFill>
                  <a:srgbClr val="FFFF00"/>
                </a:solidFill>
              </a:rPr>
              <a:t>one</a:t>
            </a:r>
            <a:r>
              <a:rPr lang="en-GB" sz="3200" dirty="0">
                <a:solidFill>
                  <a:schemeClr val="bg1"/>
                </a:solidFill>
              </a:rPr>
              <a:t> LORD.</a:t>
            </a:r>
            <a:endParaRPr lang="en-AU" sz="3200" dirty="0">
              <a:solidFill>
                <a:schemeClr val="bg1"/>
              </a:solidFill>
            </a:endParaRPr>
          </a:p>
          <a:p>
            <a:endParaRPr lang="en-AU" sz="3200" dirty="0">
              <a:solidFill>
                <a:schemeClr val="bg1"/>
              </a:solidFill>
            </a:endParaRPr>
          </a:p>
        </p:txBody>
      </p:sp>
      <p:pic>
        <p:nvPicPr>
          <p:cNvPr id="10242" name="Picture 2" descr="WHERE DOES THE OLD TESTAMENT COME FROM? | Clear Bible">
            <a:extLst>
              <a:ext uri="{FF2B5EF4-FFF2-40B4-BE49-F238E27FC236}">
                <a16:creationId xmlns:a16="http://schemas.microsoft.com/office/drawing/2014/main" id="{9B32270A-7EE0-41B1-8B29-E515BC967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355" y="1657703"/>
            <a:ext cx="3756378" cy="274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757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6619</TotalTime>
  <Words>3228</Words>
  <Application>Microsoft Office PowerPoint</Application>
  <PresentationFormat>Widescreen</PresentationFormat>
  <Paragraphs>274</Paragraphs>
  <Slides>69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Bookman Old Style</vt:lpstr>
      <vt:lpstr>Calibri</vt:lpstr>
      <vt:lpstr>Garamond</vt:lpstr>
      <vt:lpstr>Georgia</vt:lpstr>
      <vt:lpstr>Sylfaen</vt:lpstr>
      <vt:lpstr>Verdana</vt:lpstr>
      <vt:lpstr>Wingdings</vt:lpstr>
      <vt:lpstr>Office Theme</vt:lpstr>
      <vt:lpstr>God’s Final Warning!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dc:title>
  <dc:creator>Imad</dc:creator>
  <cp:lastModifiedBy>Imad Awde</cp:lastModifiedBy>
  <cp:revision>85</cp:revision>
  <dcterms:created xsi:type="dcterms:W3CDTF">2023-01-18T04:34:54Z</dcterms:created>
  <dcterms:modified xsi:type="dcterms:W3CDTF">2026-01-23T10:37:39Z</dcterms:modified>
</cp:coreProperties>
</file>